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285" r:id="rId20"/>
  </p:sldIdLst>
  <p:sldSz cx="12192000" cy="6858000"/>
  <p:notesSz cx="6858000" cy="9144000"/>
  <p:defaultText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8100"/>
    <a:srgbClr val="495E78"/>
    <a:srgbClr val="B39019"/>
    <a:srgbClr val="D3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95" autoAdjust="0"/>
    <p:restoredTop sz="94660"/>
  </p:normalViewPr>
  <p:slideViewPr>
    <p:cSldViewPr snapToGrid="0">
      <p:cViewPr varScale="1">
        <p:scale>
          <a:sx n="126" d="100"/>
          <a:sy n="126" d="100"/>
        </p:scale>
        <p:origin x="75" y="3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4CBF6F-09BD-4E34-AD7D-31087DD5F1C2}" type="doc">
      <dgm:prSet loTypeId="urn:microsoft.com/office/officeart/2005/8/layout/vList2" loCatId="list" qsTypeId="urn:microsoft.com/office/officeart/2005/8/quickstyle/3d3" qsCatId="3D" csTypeId="urn:microsoft.com/office/officeart/2005/8/colors/accent0_3" csCatId="mainScheme" phldr="1"/>
      <dgm:spPr/>
      <dgm:t>
        <a:bodyPr/>
        <a:lstStyle/>
        <a:p>
          <a:endParaRPr lang="en-US"/>
        </a:p>
      </dgm:t>
    </dgm:pt>
    <dgm:pt modelId="{8DAFDC5E-E996-4431-BAC4-51E3FF1DA34F}">
      <dgm:prSet phldrT="[Text]" custT="1"/>
      <dgm:spPr/>
      <dgm:t>
        <a:bodyPr/>
        <a:lstStyle/>
        <a:p>
          <a:pPr algn="ctr" rtl="1"/>
          <a:r>
            <a:rPr lang="ar-KW" sz="2800" b="1" dirty="0" smtClean="0">
              <a:latin typeface="Calibri" pitchFamily="34" charset="0"/>
              <a:cs typeface="mohammad bold art 1" pitchFamily="2" charset="-78"/>
            </a:rPr>
            <a:t>«</a:t>
          </a:r>
          <a:r>
            <a:rPr lang="ar-KW" sz="2800" b="1" dirty="0" smtClean="0">
              <a:cs typeface="mohammad bold art 1" pitchFamily="2" charset="-78"/>
            </a:rPr>
            <a:t>القيام باستقبال أوامر البيع والشراء من العملاء وتنفيذها حسب التعليمات الصادرة من العميل، وذلك للأوراق المالية المدرجة وغير المدرجة في البورصة</a:t>
          </a:r>
          <a:r>
            <a:rPr lang="ar-KW" sz="2800" b="1" dirty="0" smtClean="0">
              <a:latin typeface="Calibri" pitchFamily="34" charset="0"/>
              <a:cs typeface="mohammad bold art 1" pitchFamily="2" charset="-78"/>
            </a:rPr>
            <a:t>»</a:t>
          </a:r>
          <a:endParaRPr lang="en-US" sz="2800" b="1" dirty="0">
            <a:cs typeface="mohammad bold art 1" pitchFamily="2" charset="-78"/>
          </a:endParaRPr>
        </a:p>
      </dgm:t>
    </dgm:pt>
    <dgm:pt modelId="{278E2658-8DED-4C6C-97C0-F80E06646373}" type="parTrans" cxnId="{43FD2122-8B02-487D-9ECD-AB52E0C2543E}">
      <dgm:prSet/>
      <dgm:spPr/>
      <dgm:t>
        <a:bodyPr/>
        <a:lstStyle/>
        <a:p>
          <a:endParaRPr lang="en-US"/>
        </a:p>
      </dgm:t>
    </dgm:pt>
    <dgm:pt modelId="{11D3CF32-7927-41C4-B3C9-432F499B95F8}" type="sibTrans" cxnId="{43FD2122-8B02-487D-9ECD-AB52E0C2543E}">
      <dgm:prSet/>
      <dgm:spPr/>
      <dgm:t>
        <a:bodyPr/>
        <a:lstStyle/>
        <a:p>
          <a:endParaRPr lang="en-US"/>
        </a:p>
      </dgm:t>
    </dgm:pt>
    <dgm:pt modelId="{9E22B435-7538-4982-8341-668BEFE3FCF1}" type="pres">
      <dgm:prSet presAssocID="{314CBF6F-09BD-4E34-AD7D-31087DD5F1C2}" presName="linear" presStyleCnt="0">
        <dgm:presLayoutVars>
          <dgm:animLvl val="lvl"/>
          <dgm:resizeHandles val="exact"/>
        </dgm:presLayoutVars>
      </dgm:prSet>
      <dgm:spPr/>
      <dgm:t>
        <a:bodyPr/>
        <a:lstStyle/>
        <a:p>
          <a:endParaRPr lang="en-US"/>
        </a:p>
      </dgm:t>
    </dgm:pt>
    <dgm:pt modelId="{79DA0839-C207-49EB-A56B-B6227CB61538}" type="pres">
      <dgm:prSet presAssocID="{8DAFDC5E-E996-4431-BAC4-51E3FF1DA34F}" presName="parentText" presStyleLbl="node1" presStyleIdx="0" presStyleCnt="1" custScaleY="528048" custLinFactNeighborX="-956" custLinFactNeighborY="-258">
        <dgm:presLayoutVars>
          <dgm:chMax val="0"/>
          <dgm:bulletEnabled val="1"/>
        </dgm:presLayoutVars>
      </dgm:prSet>
      <dgm:spPr/>
      <dgm:t>
        <a:bodyPr/>
        <a:lstStyle/>
        <a:p>
          <a:endParaRPr lang="en-US"/>
        </a:p>
      </dgm:t>
    </dgm:pt>
  </dgm:ptLst>
  <dgm:cxnLst>
    <dgm:cxn modelId="{771FBE4A-DD5B-4A6D-A394-CF2DFC125CAA}" type="presOf" srcId="{314CBF6F-09BD-4E34-AD7D-31087DD5F1C2}" destId="{9E22B435-7538-4982-8341-668BEFE3FCF1}" srcOrd="0" destOrd="0" presId="urn:microsoft.com/office/officeart/2005/8/layout/vList2"/>
    <dgm:cxn modelId="{116ABAE9-EE1C-4C68-B774-DD536C18406E}" type="presOf" srcId="{8DAFDC5E-E996-4431-BAC4-51E3FF1DA34F}" destId="{79DA0839-C207-49EB-A56B-B6227CB61538}" srcOrd="0" destOrd="0" presId="urn:microsoft.com/office/officeart/2005/8/layout/vList2"/>
    <dgm:cxn modelId="{43FD2122-8B02-487D-9ECD-AB52E0C2543E}" srcId="{314CBF6F-09BD-4E34-AD7D-31087DD5F1C2}" destId="{8DAFDC5E-E996-4431-BAC4-51E3FF1DA34F}" srcOrd="0" destOrd="0" parTransId="{278E2658-8DED-4C6C-97C0-F80E06646373}" sibTransId="{11D3CF32-7927-41C4-B3C9-432F499B95F8}"/>
    <dgm:cxn modelId="{6F5CB26A-11FF-44E4-9CC3-C8F1787862CC}" type="presParOf" srcId="{9E22B435-7538-4982-8341-668BEFE3FCF1}" destId="{79DA0839-C207-49EB-A56B-B6227CB6153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0AFB88B-A4F1-4836-B5EE-328789DF3437}"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AEA553BE-A8D6-4852-83A0-C566B9CD4305}">
      <dgm:prSet phldrT="[Text]" custT="1"/>
      <dgm:spPr/>
      <dgm:t>
        <a:bodyPr/>
        <a:lstStyle/>
        <a:p>
          <a:r>
            <a:rPr lang="ar-KW" sz="1500" b="1" dirty="0" smtClean="0">
              <a:cs typeface="mohammad bold art 1" pitchFamily="2" charset="-78"/>
            </a:rPr>
            <a:t>العلاقة بين الوسيط والعميل</a:t>
          </a:r>
          <a:endParaRPr lang="en-US" sz="1500" b="1" dirty="0">
            <a:cs typeface="mohammad bold art 1" pitchFamily="2" charset="-78"/>
          </a:endParaRPr>
        </a:p>
      </dgm:t>
    </dgm:pt>
    <dgm:pt modelId="{C03C8E84-3E9E-4118-90D9-D79D415911B5}" type="parTrans" cxnId="{1457F6F1-23CA-4C70-9A1F-9165DEE63CB2}">
      <dgm:prSet/>
      <dgm:spPr/>
      <dgm:t>
        <a:bodyPr/>
        <a:lstStyle/>
        <a:p>
          <a:endParaRPr lang="en-US" sz="1500" b="1"/>
        </a:p>
      </dgm:t>
    </dgm:pt>
    <dgm:pt modelId="{C2F7DFB8-D8EE-43DC-BD43-29CD00D2C60A}" type="sibTrans" cxnId="{1457F6F1-23CA-4C70-9A1F-9165DEE63CB2}">
      <dgm:prSet/>
      <dgm:spPr/>
      <dgm:t>
        <a:bodyPr/>
        <a:lstStyle/>
        <a:p>
          <a:endParaRPr lang="en-US" sz="1500" b="1"/>
        </a:p>
      </dgm:t>
    </dgm:pt>
    <dgm:pt modelId="{795F2DA2-78B7-4E33-99FC-FD7F33B72E6B}">
      <dgm:prSet phldrT="[Text]" custT="1"/>
      <dgm:spPr/>
      <dgm:t>
        <a:bodyPr/>
        <a:lstStyle/>
        <a:p>
          <a:r>
            <a:rPr lang="ar-KW" sz="2000" b="1" dirty="0" smtClean="0">
              <a:cs typeface="mohammad bold art 1" pitchFamily="2" charset="-78"/>
            </a:rPr>
            <a:t>العقد</a:t>
          </a:r>
          <a:endParaRPr lang="en-US" sz="1500" b="1" dirty="0">
            <a:cs typeface="mohammad bold art 1" pitchFamily="2" charset="-78"/>
          </a:endParaRPr>
        </a:p>
      </dgm:t>
    </dgm:pt>
    <dgm:pt modelId="{F58BBD62-03B8-44F4-9969-878C02E6209D}" type="parTrans" cxnId="{BDA44DD5-5336-41DC-A286-0F899014F703}">
      <dgm:prSet custT="1"/>
      <dgm:spPr>
        <a:solidFill>
          <a:srgbClr val="AD8100"/>
        </a:solidFill>
      </dgm:spPr>
      <dgm:t>
        <a:bodyPr/>
        <a:lstStyle/>
        <a:p>
          <a:endParaRPr lang="en-US" sz="1500" b="1"/>
        </a:p>
      </dgm:t>
    </dgm:pt>
    <dgm:pt modelId="{0B9E38C7-8BA5-4B1B-9681-BE9E0B503A5B}" type="sibTrans" cxnId="{BDA44DD5-5336-41DC-A286-0F899014F703}">
      <dgm:prSet/>
      <dgm:spPr/>
      <dgm:t>
        <a:bodyPr/>
        <a:lstStyle/>
        <a:p>
          <a:endParaRPr lang="en-US" sz="1500" b="1"/>
        </a:p>
      </dgm:t>
    </dgm:pt>
    <dgm:pt modelId="{648032F7-987B-4C46-BDA1-1A9B67A102BE}">
      <dgm:prSet phldrT="[Text]" custT="1"/>
      <dgm:spPr/>
      <dgm:t>
        <a:bodyPr/>
        <a:lstStyle/>
        <a:p>
          <a:r>
            <a:rPr lang="ar-KW" sz="2000" b="1" dirty="0" smtClean="0">
              <a:cs typeface="mohammad bold art 1" pitchFamily="2" charset="-78"/>
            </a:rPr>
            <a:t>معرفة العميل</a:t>
          </a:r>
          <a:endParaRPr lang="en-US" sz="2000" b="1" dirty="0">
            <a:cs typeface="mohammad bold art 1" pitchFamily="2" charset="-78"/>
          </a:endParaRPr>
        </a:p>
      </dgm:t>
    </dgm:pt>
    <dgm:pt modelId="{49A6D29D-48E5-4D47-A434-E074AEADBC72}" type="parTrans" cxnId="{7CDC183C-A09B-4722-867E-CCFDC29922C0}">
      <dgm:prSet custT="1"/>
      <dgm:spPr>
        <a:solidFill>
          <a:srgbClr val="AD8100"/>
        </a:solidFill>
      </dgm:spPr>
      <dgm:t>
        <a:bodyPr/>
        <a:lstStyle/>
        <a:p>
          <a:endParaRPr lang="en-US" sz="1500" b="1"/>
        </a:p>
      </dgm:t>
    </dgm:pt>
    <dgm:pt modelId="{CA285AF6-84F7-4560-9B88-E705FC545969}" type="sibTrans" cxnId="{7CDC183C-A09B-4722-867E-CCFDC29922C0}">
      <dgm:prSet/>
      <dgm:spPr/>
      <dgm:t>
        <a:bodyPr/>
        <a:lstStyle/>
        <a:p>
          <a:endParaRPr lang="en-US" sz="1500" b="1"/>
        </a:p>
      </dgm:t>
    </dgm:pt>
    <dgm:pt modelId="{2F4BD9EF-983B-4F35-A1E5-15090534E11B}">
      <dgm:prSet phldrT="[Text]" custT="1"/>
      <dgm:spPr/>
      <dgm:t>
        <a:bodyPr/>
        <a:lstStyle/>
        <a:p>
          <a:r>
            <a:rPr lang="ar-KW" sz="2000" b="1" dirty="0" smtClean="0">
              <a:cs typeface="mohammad bold art 1" pitchFamily="2" charset="-78"/>
            </a:rPr>
            <a:t>التفويض</a:t>
          </a:r>
          <a:endParaRPr lang="en-US" sz="1500" b="1" dirty="0">
            <a:cs typeface="mohammad bold art 1" pitchFamily="2" charset="-78"/>
          </a:endParaRPr>
        </a:p>
      </dgm:t>
    </dgm:pt>
    <dgm:pt modelId="{741B2441-0268-49A2-9D60-99CA88528933}" type="parTrans" cxnId="{6C0793F8-7CC6-43C9-8528-AC4CDC76E9FE}">
      <dgm:prSet custT="1"/>
      <dgm:spPr>
        <a:solidFill>
          <a:srgbClr val="AD8100"/>
        </a:solidFill>
      </dgm:spPr>
      <dgm:t>
        <a:bodyPr/>
        <a:lstStyle/>
        <a:p>
          <a:endParaRPr lang="en-US" sz="1500" b="1"/>
        </a:p>
      </dgm:t>
    </dgm:pt>
    <dgm:pt modelId="{756CE42C-ADE3-4CAB-9A0B-C1DDF4473FBF}" type="sibTrans" cxnId="{6C0793F8-7CC6-43C9-8528-AC4CDC76E9FE}">
      <dgm:prSet/>
      <dgm:spPr/>
      <dgm:t>
        <a:bodyPr/>
        <a:lstStyle/>
        <a:p>
          <a:endParaRPr lang="en-US" sz="1500" b="1"/>
        </a:p>
      </dgm:t>
    </dgm:pt>
    <dgm:pt modelId="{0DB483B4-60E0-4DCF-B287-AFE71A25FC7A}" type="pres">
      <dgm:prSet presAssocID="{40AFB88B-A4F1-4836-B5EE-328789DF3437}" presName="Name0" presStyleCnt="0">
        <dgm:presLayoutVars>
          <dgm:chMax val="1"/>
          <dgm:dir/>
          <dgm:animLvl val="ctr"/>
          <dgm:resizeHandles val="exact"/>
        </dgm:presLayoutVars>
      </dgm:prSet>
      <dgm:spPr/>
      <dgm:t>
        <a:bodyPr/>
        <a:lstStyle/>
        <a:p>
          <a:endParaRPr lang="en-US"/>
        </a:p>
      </dgm:t>
    </dgm:pt>
    <dgm:pt modelId="{24D3318B-E335-4585-8CE9-7CEF7FEBB0FE}" type="pres">
      <dgm:prSet presAssocID="{AEA553BE-A8D6-4852-83A0-C566B9CD4305}" presName="centerShape" presStyleLbl="node0" presStyleIdx="0" presStyleCnt="1"/>
      <dgm:spPr/>
      <dgm:t>
        <a:bodyPr/>
        <a:lstStyle/>
        <a:p>
          <a:endParaRPr lang="en-US"/>
        </a:p>
      </dgm:t>
    </dgm:pt>
    <dgm:pt modelId="{98493567-F762-43E3-8DEF-C3E7A6631A19}" type="pres">
      <dgm:prSet presAssocID="{F58BBD62-03B8-44F4-9969-878C02E6209D}" presName="parTrans" presStyleLbl="sibTrans2D1" presStyleIdx="0" presStyleCnt="3"/>
      <dgm:spPr/>
      <dgm:t>
        <a:bodyPr/>
        <a:lstStyle/>
        <a:p>
          <a:endParaRPr lang="en-US"/>
        </a:p>
      </dgm:t>
    </dgm:pt>
    <dgm:pt modelId="{26D2E61E-3F18-48AF-8487-693650CA620A}" type="pres">
      <dgm:prSet presAssocID="{F58BBD62-03B8-44F4-9969-878C02E6209D}" presName="connectorText" presStyleLbl="sibTrans2D1" presStyleIdx="0" presStyleCnt="3"/>
      <dgm:spPr/>
      <dgm:t>
        <a:bodyPr/>
        <a:lstStyle/>
        <a:p>
          <a:endParaRPr lang="en-US"/>
        </a:p>
      </dgm:t>
    </dgm:pt>
    <dgm:pt modelId="{4FF44F4F-1854-4317-8341-79E4ADAF13FF}" type="pres">
      <dgm:prSet presAssocID="{795F2DA2-78B7-4E33-99FC-FD7F33B72E6B}" presName="node" presStyleLbl="node1" presStyleIdx="0" presStyleCnt="3">
        <dgm:presLayoutVars>
          <dgm:bulletEnabled val="1"/>
        </dgm:presLayoutVars>
      </dgm:prSet>
      <dgm:spPr/>
      <dgm:t>
        <a:bodyPr/>
        <a:lstStyle/>
        <a:p>
          <a:endParaRPr lang="en-US"/>
        </a:p>
      </dgm:t>
    </dgm:pt>
    <dgm:pt modelId="{B30B38C0-6B5C-44F0-A01A-93AE19832934}" type="pres">
      <dgm:prSet presAssocID="{49A6D29D-48E5-4D47-A434-E074AEADBC72}" presName="parTrans" presStyleLbl="sibTrans2D1" presStyleIdx="1" presStyleCnt="3"/>
      <dgm:spPr/>
      <dgm:t>
        <a:bodyPr/>
        <a:lstStyle/>
        <a:p>
          <a:endParaRPr lang="en-US"/>
        </a:p>
      </dgm:t>
    </dgm:pt>
    <dgm:pt modelId="{C4FFD0A3-DDBF-4079-9B66-F4247F1A0F64}" type="pres">
      <dgm:prSet presAssocID="{49A6D29D-48E5-4D47-A434-E074AEADBC72}" presName="connectorText" presStyleLbl="sibTrans2D1" presStyleIdx="1" presStyleCnt="3"/>
      <dgm:spPr/>
      <dgm:t>
        <a:bodyPr/>
        <a:lstStyle/>
        <a:p>
          <a:endParaRPr lang="en-US"/>
        </a:p>
      </dgm:t>
    </dgm:pt>
    <dgm:pt modelId="{10196E6B-19BF-42A6-A5AB-0808ADA642D4}" type="pres">
      <dgm:prSet presAssocID="{648032F7-987B-4C46-BDA1-1A9B67A102BE}" presName="node" presStyleLbl="node1" presStyleIdx="1" presStyleCnt="3">
        <dgm:presLayoutVars>
          <dgm:bulletEnabled val="1"/>
        </dgm:presLayoutVars>
      </dgm:prSet>
      <dgm:spPr/>
      <dgm:t>
        <a:bodyPr/>
        <a:lstStyle/>
        <a:p>
          <a:endParaRPr lang="en-US"/>
        </a:p>
      </dgm:t>
    </dgm:pt>
    <dgm:pt modelId="{4FEA2F0A-B17D-48B7-9E3C-6E9EF7C4E331}" type="pres">
      <dgm:prSet presAssocID="{741B2441-0268-49A2-9D60-99CA88528933}" presName="parTrans" presStyleLbl="sibTrans2D1" presStyleIdx="2" presStyleCnt="3"/>
      <dgm:spPr/>
      <dgm:t>
        <a:bodyPr/>
        <a:lstStyle/>
        <a:p>
          <a:endParaRPr lang="en-US"/>
        </a:p>
      </dgm:t>
    </dgm:pt>
    <dgm:pt modelId="{94820200-05A6-495C-B86D-83D6AB40BA52}" type="pres">
      <dgm:prSet presAssocID="{741B2441-0268-49A2-9D60-99CA88528933}" presName="connectorText" presStyleLbl="sibTrans2D1" presStyleIdx="2" presStyleCnt="3"/>
      <dgm:spPr/>
      <dgm:t>
        <a:bodyPr/>
        <a:lstStyle/>
        <a:p>
          <a:endParaRPr lang="en-US"/>
        </a:p>
      </dgm:t>
    </dgm:pt>
    <dgm:pt modelId="{E1ECF487-3DE7-42DA-8CEC-FB36F1DF36A7}" type="pres">
      <dgm:prSet presAssocID="{2F4BD9EF-983B-4F35-A1E5-15090534E11B}" presName="node" presStyleLbl="node1" presStyleIdx="2" presStyleCnt="3">
        <dgm:presLayoutVars>
          <dgm:bulletEnabled val="1"/>
        </dgm:presLayoutVars>
      </dgm:prSet>
      <dgm:spPr/>
      <dgm:t>
        <a:bodyPr/>
        <a:lstStyle/>
        <a:p>
          <a:endParaRPr lang="en-US"/>
        </a:p>
      </dgm:t>
    </dgm:pt>
  </dgm:ptLst>
  <dgm:cxnLst>
    <dgm:cxn modelId="{82ACC718-C1AD-4D30-AB9C-D6793FE770CC}" type="presOf" srcId="{795F2DA2-78B7-4E33-99FC-FD7F33B72E6B}" destId="{4FF44F4F-1854-4317-8341-79E4ADAF13FF}" srcOrd="0" destOrd="0" presId="urn:microsoft.com/office/officeart/2005/8/layout/radial5"/>
    <dgm:cxn modelId="{8372CE44-0890-417E-9CE7-9B7BCF2A5BDE}" type="presOf" srcId="{741B2441-0268-49A2-9D60-99CA88528933}" destId="{4FEA2F0A-B17D-48B7-9E3C-6E9EF7C4E331}" srcOrd="0" destOrd="0" presId="urn:microsoft.com/office/officeart/2005/8/layout/radial5"/>
    <dgm:cxn modelId="{510F7E22-3DCC-4E7A-9E2C-86E6971183B4}" type="presOf" srcId="{741B2441-0268-49A2-9D60-99CA88528933}" destId="{94820200-05A6-495C-B86D-83D6AB40BA52}" srcOrd="1" destOrd="0" presId="urn:microsoft.com/office/officeart/2005/8/layout/radial5"/>
    <dgm:cxn modelId="{D4848E2F-EA9A-4FD9-B2E9-F2DB0463A2F4}" type="presOf" srcId="{2F4BD9EF-983B-4F35-A1E5-15090534E11B}" destId="{E1ECF487-3DE7-42DA-8CEC-FB36F1DF36A7}" srcOrd="0" destOrd="0" presId="urn:microsoft.com/office/officeart/2005/8/layout/radial5"/>
    <dgm:cxn modelId="{BFD28E83-9464-4C31-8053-672F807A7D8B}" type="presOf" srcId="{49A6D29D-48E5-4D47-A434-E074AEADBC72}" destId="{C4FFD0A3-DDBF-4079-9B66-F4247F1A0F64}" srcOrd="1" destOrd="0" presId="urn:microsoft.com/office/officeart/2005/8/layout/radial5"/>
    <dgm:cxn modelId="{BDA44DD5-5336-41DC-A286-0F899014F703}" srcId="{AEA553BE-A8D6-4852-83A0-C566B9CD4305}" destId="{795F2DA2-78B7-4E33-99FC-FD7F33B72E6B}" srcOrd="0" destOrd="0" parTransId="{F58BBD62-03B8-44F4-9969-878C02E6209D}" sibTransId="{0B9E38C7-8BA5-4B1B-9681-BE9E0B503A5B}"/>
    <dgm:cxn modelId="{6C0793F8-7CC6-43C9-8528-AC4CDC76E9FE}" srcId="{AEA553BE-A8D6-4852-83A0-C566B9CD4305}" destId="{2F4BD9EF-983B-4F35-A1E5-15090534E11B}" srcOrd="2" destOrd="0" parTransId="{741B2441-0268-49A2-9D60-99CA88528933}" sibTransId="{756CE42C-ADE3-4CAB-9A0B-C1DDF4473FBF}"/>
    <dgm:cxn modelId="{8DC451E3-395E-4F7C-9FE1-EE430AD072F1}" type="presOf" srcId="{648032F7-987B-4C46-BDA1-1A9B67A102BE}" destId="{10196E6B-19BF-42A6-A5AB-0808ADA642D4}" srcOrd="0" destOrd="0" presId="urn:microsoft.com/office/officeart/2005/8/layout/radial5"/>
    <dgm:cxn modelId="{1457F6F1-23CA-4C70-9A1F-9165DEE63CB2}" srcId="{40AFB88B-A4F1-4836-B5EE-328789DF3437}" destId="{AEA553BE-A8D6-4852-83A0-C566B9CD4305}" srcOrd="0" destOrd="0" parTransId="{C03C8E84-3E9E-4118-90D9-D79D415911B5}" sibTransId="{C2F7DFB8-D8EE-43DC-BD43-29CD00D2C60A}"/>
    <dgm:cxn modelId="{CD99DFD0-F832-4144-88BF-DF5659EB8A4E}" type="presOf" srcId="{40AFB88B-A4F1-4836-B5EE-328789DF3437}" destId="{0DB483B4-60E0-4DCF-B287-AFE71A25FC7A}" srcOrd="0" destOrd="0" presId="urn:microsoft.com/office/officeart/2005/8/layout/radial5"/>
    <dgm:cxn modelId="{E02F49E3-2D2A-481A-9B8A-DE707E64349C}" type="presOf" srcId="{49A6D29D-48E5-4D47-A434-E074AEADBC72}" destId="{B30B38C0-6B5C-44F0-A01A-93AE19832934}" srcOrd="0" destOrd="0" presId="urn:microsoft.com/office/officeart/2005/8/layout/radial5"/>
    <dgm:cxn modelId="{21A4D4BD-F64A-4CD6-9542-D4CEE21E8BC8}" type="presOf" srcId="{AEA553BE-A8D6-4852-83A0-C566B9CD4305}" destId="{24D3318B-E335-4585-8CE9-7CEF7FEBB0FE}" srcOrd="0" destOrd="0" presId="urn:microsoft.com/office/officeart/2005/8/layout/radial5"/>
    <dgm:cxn modelId="{7CDC183C-A09B-4722-867E-CCFDC29922C0}" srcId="{AEA553BE-A8D6-4852-83A0-C566B9CD4305}" destId="{648032F7-987B-4C46-BDA1-1A9B67A102BE}" srcOrd="1" destOrd="0" parTransId="{49A6D29D-48E5-4D47-A434-E074AEADBC72}" sibTransId="{CA285AF6-84F7-4560-9B88-E705FC545969}"/>
    <dgm:cxn modelId="{1F54671A-7C76-419B-B252-E3D763FA68B7}" type="presOf" srcId="{F58BBD62-03B8-44F4-9969-878C02E6209D}" destId="{26D2E61E-3F18-48AF-8487-693650CA620A}" srcOrd="1" destOrd="0" presId="urn:microsoft.com/office/officeart/2005/8/layout/radial5"/>
    <dgm:cxn modelId="{A86EA5C8-E92B-4EFF-9EAD-D4BA8B1EAB3D}" type="presOf" srcId="{F58BBD62-03B8-44F4-9969-878C02E6209D}" destId="{98493567-F762-43E3-8DEF-C3E7A6631A19}" srcOrd="0" destOrd="0" presId="urn:microsoft.com/office/officeart/2005/8/layout/radial5"/>
    <dgm:cxn modelId="{24621082-9A11-453F-8A6B-90CDC00F43E7}" type="presParOf" srcId="{0DB483B4-60E0-4DCF-B287-AFE71A25FC7A}" destId="{24D3318B-E335-4585-8CE9-7CEF7FEBB0FE}" srcOrd="0" destOrd="0" presId="urn:microsoft.com/office/officeart/2005/8/layout/radial5"/>
    <dgm:cxn modelId="{5ED284F0-3A83-458C-B85C-1B0B580302DC}" type="presParOf" srcId="{0DB483B4-60E0-4DCF-B287-AFE71A25FC7A}" destId="{98493567-F762-43E3-8DEF-C3E7A6631A19}" srcOrd="1" destOrd="0" presId="urn:microsoft.com/office/officeart/2005/8/layout/radial5"/>
    <dgm:cxn modelId="{F3AF2C1A-FC0C-492B-A1D7-EFDF9342247D}" type="presParOf" srcId="{98493567-F762-43E3-8DEF-C3E7A6631A19}" destId="{26D2E61E-3F18-48AF-8487-693650CA620A}" srcOrd="0" destOrd="0" presId="urn:microsoft.com/office/officeart/2005/8/layout/radial5"/>
    <dgm:cxn modelId="{77567515-EF48-4B92-ADAC-6EE12956425D}" type="presParOf" srcId="{0DB483B4-60E0-4DCF-B287-AFE71A25FC7A}" destId="{4FF44F4F-1854-4317-8341-79E4ADAF13FF}" srcOrd="2" destOrd="0" presId="urn:microsoft.com/office/officeart/2005/8/layout/radial5"/>
    <dgm:cxn modelId="{3429131D-7167-4CF3-8F08-34B77FD8CB24}" type="presParOf" srcId="{0DB483B4-60E0-4DCF-B287-AFE71A25FC7A}" destId="{B30B38C0-6B5C-44F0-A01A-93AE19832934}" srcOrd="3" destOrd="0" presId="urn:microsoft.com/office/officeart/2005/8/layout/radial5"/>
    <dgm:cxn modelId="{D17849C3-06D9-4877-94C5-2F463F63E08A}" type="presParOf" srcId="{B30B38C0-6B5C-44F0-A01A-93AE19832934}" destId="{C4FFD0A3-DDBF-4079-9B66-F4247F1A0F64}" srcOrd="0" destOrd="0" presId="urn:microsoft.com/office/officeart/2005/8/layout/radial5"/>
    <dgm:cxn modelId="{894CD843-22B7-422D-B798-56B14054C7C2}" type="presParOf" srcId="{0DB483B4-60E0-4DCF-B287-AFE71A25FC7A}" destId="{10196E6B-19BF-42A6-A5AB-0808ADA642D4}" srcOrd="4" destOrd="0" presId="urn:microsoft.com/office/officeart/2005/8/layout/radial5"/>
    <dgm:cxn modelId="{A44349BD-CA8F-4FB5-AD09-E8F83A7092CE}" type="presParOf" srcId="{0DB483B4-60E0-4DCF-B287-AFE71A25FC7A}" destId="{4FEA2F0A-B17D-48B7-9E3C-6E9EF7C4E331}" srcOrd="5" destOrd="0" presId="urn:microsoft.com/office/officeart/2005/8/layout/radial5"/>
    <dgm:cxn modelId="{1433F713-9158-4C70-B50D-D8C80953747F}" type="presParOf" srcId="{4FEA2F0A-B17D-48B7-9E3C-6E9EF7C4E331}" destId="{94820200-05A6-495C-B86D-83D6AB40BA52}" srcOrd="0" destOrd="0" presId="urn:microsoft.com/office/officeart/2005/8/layout/radial5"/>
    <dgm:cxn modelId="{B85121FE-44DF-44AB-8E7C-45EA80D3766B}" type="presParOf" srcId="{0DB483B4-60E0-4DCF-B287-AFE71A25FC7A}" destId="{E1ECF487-3DE7-42DA-8CEC-FB36F1DF36A7}"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658140-509B-4DF1-98D7-7186A8D82818}" type="doc">
      <dgm:prSet loTypeId="urn:microsoft.com/office/officeart/2005/8/layout/radial6" loCatId="cycle" qsTypeId="urn:microsoft.com/office/officeart/2005/8/quickstyle/simple2" qsCatId="simple" csTypeId="urn:microsoft.com/office/officeart/2005/8/colors/accent0_2" csCatId="mainScheme" phldr="1"/>
      <dgm:spPr/>
      <dgm:t>
        <a:bodyPr/>
        <a:lstStyle/>
        <a:p>
          <a:endParaRPr lang="en-US"/>
        </a:p>
      </dgm:t>
    </dgm:pt>
    <dgm:pt modelId="{5A0E6D9D-A481-47C3-8463-DB698CFC2E6D}">
      <dgm:prSet phldrT="[Text]"/>
      <dgm:spPr>
        <a:solidFill>
          <a:schemeClr val="tx2"/>
        </a:solidFill>
      </dgm:spPr>
      <dgm:t>
        <a:bodyPr/>
        <a:lstStyle/>
        <a:p>
          <a:pPr rtl="1"/>
          <a:r>
            <a:rPr lang="ar-KW" b="1" dirty="0" smtClean="0">
              <a:solidFill>
                <a:schemeClr val="bg1"/>
              </a:solidFill>
              <a:cs typeface="mohammad bold art 1" pitchFamily="2" charset="-78"/>
            </a:rPr>
            <a:t>وسائل تلقي أوامر العملاء</a:t>
          </a:r>
          <a:endParaRPr lang="en-US" b="1" dirty="0">
            <a:solidFill>
              <a:schemeClr val="bg1"/>
            </a:solidFill>
            <a:cs typeface="mohammad bold art 1" pitchFamily="2" charset="-78"/>
          </a:endParaRPr>
        </a:p>
      </dgm:t>
    </dgm:pt>
    <dgm:pt modelId="{2E5C0F67-ABF3-4835-B4C8-3236B058EE8C}" type="parTrans" cxnId="{4A048034-0D23-4951-BB2F-90F12075A6B5}">
      <dgm:prSet/>
      <dgm:spPr/>
      <dgm:t>
        <a:bodyPr/>
        <a:lstStyle/>
        <a:p>
          <a:pPr rtl="1"/>
          <a:endParaRPr lang="en-US">
            <a:cs typeface="mohammad bold art 1" pitchFamily="2" charset="-78"/>
          </a:endParaRPr>
        </a:p>
      </dgm:t>
    </dgm:pt>
    <dgm:pt modelId="{FA4531F1-13A4-4F13-8E0B-D37B20DC79A0}" type="sibTrans" cxnId="{4A048034-0D23-4951-BB2F-90F12075A6B5}">
      <dgm:prSet/>
      <dgm:spPr/>
      <dgm:t>
        <a:bodyPr/>
        <a:lstStyle/>
        <a:p>
          <a:pPr rtl="1"/>
          <a:endParaRPr lang="en-US">
            <a:cs typeface="mohammad bold art 1" pitchFamily="2" charset="-78"/>
          </a:endParaRPr>
        </a:p>
      </dgm:t>
    </dgm:pt>
    <dgm:pt modelId="{BFD1106B-058D-4834-ADAE-DCE6F9647A70}">
      <dgm:prSet phldrT="[Text]"/>
      <dgm:spPr/>
      <dgm:t>
        <a:bodyPr/>
        <a:lstStyle/>
        <a:p>
          <a:pPr rtl="1"/>
          <a:r>
            <a:rPr lang="ar-KW" b="1" dirty="0" smtClean="0">
              <a:cs typeface="mohammad bold art 1" pitchFamily="2" charset="-78"/>
            </a:rPr>
            <a:t>المحادثات الهاتفية</a:t>
          </a:r>
          <a:endParaRPr lang="en-US" b="1" dirty="0">
            <a:cs typeface="mohammad bold art 1" pitchFamily="2" charset="-78"/>
          </a:endParaRPr>
        </a:p>
      </dgm:t>
    </dgm:pt>
    <dgm:pt modelId="{2956C5CF-62BD-441F-ABA4-58CD284C7E92}" type="parTrans" cxnId="{238641A5-2301-4238-8315-3ABE3C0F94B7}">
      <dgm:prSet/>
      <dgm:spPr/>
      <dgm:t>
        <a:bodyPr/>
        <a:lstStyle/>
        <a:p>
          <a:pPr rtl="1"/>
          <a:endParaRPr lang="en-US">
            <a:cs typeface="mohammad bold art 1" pitchFamily="2" charset="-78"/>
          </a:endParaRPr>
        </a:p>
      </dgm:t>
    </dgm:pt>
    <dgm:pt modelId="{D9894BD5-8F14-4295-9A50-AB4A89F2F416}" type="sibTrans" cxnId="{238641A5-2301-4238-8315-3ABE3C0F94B7}">
      <dgm:prSet/>
      <dgm:spPr>
        <a:solidFill>
          <a:srgbClr val="AD8100"/>
        </a:solidFill>
      </dgm:spPr>
      <dgm:t>
        <a:bodyPr/>
        <a:lstStyle/>
        <a:p>
          <a:pPr rtl="1"/>
          <a:endParaRPr lang="en-US">
            <a:cs typeface="mohammad bold art 1" pitchFamily="2" charset="-78"/>
          </a:endParaRPr>
        </a:p>
      </dgm:t>
    </dgm:pt>
    <dgm:pt modelId="{4119B947-989E-49A6-9855-DB7492817E88}">
      <dgm:prSet phldrT="[Text]"/>
      <dgm:spPr/>
      <dgm:t>
        <a:bodyPr/>
        <a:lstStyle/>
        <a:p>
          <a:pPr rtl="1"/>
          <a:r>
            <a:rPr lang="ar-KW" b="1" dirty="0" smtClean="0">
              <a:cs typeface="mohammad bold art 1" pitchFamily="2" charset="-78"/>
            </a:rPr>
            <a:t>المراسلات الإلكترونية</a:t>
          </a:r>
          <a:endParaRPr lang="en-US" b="1" dirty="0">
            <a:cs typeface="mohammad bold art 1" pitchFamily="2" charset="-78"/>
          </a:endParaRPr>
        </a:p>
      </dgm:t>
    </dgm:pt>
    <dgm:pt modelId="{02DFBA20-02A2-4EA9-8129-F7B2F9A1E040}" type="parTrans" cxnId="{0D47A6F4-2B79-4CD6-BE8D-E39A23F098FB}">
      <dgm:prSet/>
      <dgm:spPr/>
      <dgm:t>
        <a:bodyPr/>
        <a:lstStyle/>
        <a:p>
          <a:pPr rtl="1"/>
          <a:endParaRPr lang="en-US">
            <a:cs typeface="mohammad bold art 1" pitchFamily="2" charset="-78"/>
          </a:endParaRPr>
        </a:p>
      </dgm:t>
    </dgm:pt>
    <dgm:pt modelId="{2CABD7BD-22EB-4AED-8BBE-1A6D7686347C}" type="sibTrans" cxnId="{0D47A6F4-2B79-4CD6-BE8D-E39A23F098FB}">
      <dgm:prSet/>
      <dgm:spPr>
        <a:solidFill>
          <a:srgbClr val="AD8100"/>
        </a:solidFill>
      </dgm:spPr>
      <dgm:t>
        <a:bodyPr/>
        <a:lstStyle/>
        <a:p>
          <a:pPr rtl="1"/>
          <a:endParaRPr lang="en-US">
            <a:cs typeface="mohammad bold art 1" pitchFamily="2" charset="-78"/>
          </a:endParaRPr>
        </a:p>
      </dgm:t>
    </dgm:pt>
    <dgm:pt modelId="{F600F208-19C7-46B4-91A6-E13F77E1CF4E}">
      <dgm:prSet phldrT="[Text]"/>
      <dgm:spPr/>
      <dgm:t>
        <a:bodyPr/>
        <a:lstStyle/>
        <a:p>
          <a:pPr rtl="1"/>
          <a:r>
            <a:rPr lang="ar-KW" b="1" dirty="0" smtClean="0">
              <a:cs typeface="mohammad bold art 1" pitchFamily="2" charset="-78"/>
            </a:rPr>
            <a:t>التداول الإلكتروني</a:t>
          </a:r>
          <a:endParaRPr lang="en-US" b="1" dirty="0">
            <a:cs typeface="mohammad bold art 1" pitchFamily="2" charset="-78"/>
          </a:endParaRPr>
        </a:p>
      </dgm:t>
    </dgm:pt>
    <dgm:pt modelId="{67CA0B8B-62A5-4D30-A351-52940095FE53}" type="parTrans" cxnId="{0A54F833-3EC7-4193-8BAE-9AF4A09CC4AA}">
      <dgm:prSet/>
      <dgm:spPr/>
      <dgm:t>
        <a:bodyPr/>
        <a:lstStyle/>
        <a:p>
          <a:pPr rtl="1"/>
          <a:endParaRPr lang="en-US">
            <a:cs typeface="mohammad bold art 1" pitchFamily="2" charset="-78"/>
          </a:endParaRPr>
        </a:p>
      </dgm:t>
    </dgm:pt>
    <dgm:pt modelId="{08F5F9A0-3BB9-4556-AAC9-BCAAEC89E86F}" type="sibTrans" cxnId="{0A54F833-3EC7-4193-8BAE-9AF4A09CC4AA}">
      <dgm:prSet/>
      <dgm:spPr>
        <a:solidFill>
          <a:srgbClr val="AD8100"/>
        </a:solidFill>
      </dgm:spPr>
      <dgm:t>
        <a:bodyPr/>
        <a:lstStyle/>
        <a:p>
          <a:pPr rtl="1"/>
          <a:endParaRPr lang="en-US">
            <a:cs typeface="mohammad bold art 1" pitchFamily="2" charset="-78"/>
          </a:endParaRPr>
        </a:p>
      </dgm:t>
    </dgm:pt>
    <dgm:pt modelId="{1E245608-8C08-41AB-807A-1AE59D48F577}">
      <dgm:prSet phldrT="[Text]"/>
      <dgm:spPr/>
      <dgm:t>
        <a:bodyPr/>
        <a:lstStyle/>
        <a:p>
          <a:pPr rtl="1"/>
          <a:r>
            <a:rPr lang="ar-KW" b="1" dirty="0" smtClean="0">
              <a:cs typeface="mohammad bold art 1" pitchFamily="2" charset="-78"/>
            </a:rPr>
            <a:t>الأوامر المباشرة</a:t>
          </a:r>
          <a:endParaRPr lang="en-US" b="1" dirty="0">
            <a:cs typeface="mohammad bold art 1" pitchFamily="2" charset="-78"/>
          </a:endParaRPr>
        </a:p>
      </dgm:t>
    </dgm:pt>
    <dgm:pt modelId="{42D75047-2B65-4717-AB6C-16999181766C}" type="parTrans" cxnId="{46823A0B-0880-4132-9284-A3C684DB1EFA}">
      <dgm:prSet/>
      <dgm:spPr/>
      <dgm:t>
        <a:bodyPr/>
        <a:lstStyle/>
        <a:p>
          <a:pPr rtl="1"/>
          <a:endParaRPr lang="en-US">
            <a:cs typeface="mohammad bold art 1" pitchFamily="2" charset="-78"/>
          </a:endParaRPr>
        </a:p>
      </dgm:t>
    </dgm:pt>
    <dgm:pt modelId="{7B3DDF99-4D05-47CA-A224-B58FE5A3D358}" type="sibTrans" cxnId="{46823A0B-0880-4132-9284-A3C684DB1EFA}">
      <dgm:prSet/>
      <dgm:spPr>
        <a:solidFill>
          <a:srgbClr val="AD8100"/>
        </a:solidFill>
      </dgm:spPr>
      <dgm:t>
        <a:bodyPr/>
        <a:lstStyle/>
        <a:p>
          <a:pPr rtl="1"/>
          <a:endParaRPr lang="en-US">
            <a:cs typeface="mohammad bold art 1" pitchFamily="2" charset="-78"/>
          </a:endParaRPr>
        </a:p>
      </dgm:t>
    </dgm:pt>
    <dgm:pt modelId="{035BF9B4-660F-4385-808F-3C9C2C60DA31}">
      <dgm:prSet phldrT="[Text]"/>
      <dgm:spPr/>
      <dgm:t>
        <a:bodyPr/>
        <a:lstStyle/>
        <a:p>
          <a:pPr rtl="1"/>
          <a:r>
            <a:rPr lang="ar-KW" b="1" dirty="0" smtClean="0">
              <a:cs typeface="mohammad bold art 1" pitchFamily="2" charset="-78"/>
            </a:rPr>
            <a:t>الأوامر الكتابية</a:t>
          </a:r>
          <a:endParaRPr lang="en-US" b="1" dirty="0">
            <a:cs typeface="mohammad bold art 1" pitchFamily="2" charset="-78"/>
          </a:endParaRPr>
        </a:p>
      </dgm:t>
    </dgm:pt>
    <dgm:pt modelId="{88137CD0-231B-40FC-86ED-D2656E63B0F4}" type="parTrans" cxnId="{57FFC940-2C49-4DF9-9851-3C624D4FA173}">
      <dgm:prSet/>
      <dgm:spPr/>
      <dgm:t>
        <a:bodyPr/>
        <a:lstStyle/>
        <a:p>
          <a:pPr rtl="1"/>
          <a:endParaRPr lang="en-US">
            <a:cs typeface="mohammad bold art 1" pitchFamily="2" charset="-78"/>
          </a:endParaRPr>
        </a:p>
      </dgm:t>
    </dgm:pt>
    <dgm:pt modelId="{DF161083-AAF9-43E1-9F12-8CB3C5E86FEC}" type="sibTrans" cxnId="{57FFC940-2C49-4DF9-9851-3C624D4FA173}">
      <dgm:prSet/>
      <dgm:spPr>
        <a:solidFill>
          <a:srgbClr val="AD8100"/>
        </a:solidFill>
      </dgm:spPr>
      <dgm:t>
        <a:bodyPr/>
        <a:lstStyle/>
        <a:p>
          <a:pPr rtl="1"/>
          <a:endParaRPr lang="en-US">
            <a:cs typeface="mohammad bold art 1" pitchFamily="2" charset="-78"/>
          </a:endParaRPr>
        </a:p>
      </dgm:t>
    </dgm:pt>
    <dgm:pt modelId="{81D6D97C-AE8D-4C95-90F1-E6D5D65043AD}" type="pres">
      <dgm:prSet presAssocID="{27658140-509B-4DF1-98D7-7186A8D82818}" presName="Name0" presStyleCnt="0">
        <dgm:presLayoutVars>
          <dgm:chMax val="1"/>
          <dgm:dir/>
          <dgm:animLvl val="ctr"/>
          <dgm:resizeHandles val="exact"/>
        </dgm:presLayoutVars>
      </dgm:prSet>
      <dgm:spPr/>
      <dgm:t>
        <a:bodyPr/>
        <a:lstStyle/>
        <a:p>
          <a:endParaRPr lang="en-US"/>
        </a:p>
      </dgm:t>
    </dgm:pt>
    <dgm:pt modelId="{D9FE6DDD-7F15-4D8B-983F-F4252A1889FF}" type="pres">
      <dgm:prSet presAssocID="{5A0E6D9D-A481-47C3-8463-DB698CFC2E6D}" presName="centerShape" presStyleLbl="node0" presStyleIdx="0" presStyleCnt="1"/>
      <dgm:spPr/>
      <dgm:t>
        <a:bodyPr/>
        <a:lstStyle/>
        <a:p>
          <a:endParaRPr lang="en-US"/>
        </a:p>
      </dgm:t>
    </dgm:pt>
    <dgm:pt modelId="{F2DF5D07-728D-4222-8B8C-DB038CB27384}" type="pres">
      <dgm:prSet presAssocID="{BFD1106B-058D-4834-ADAE-DCE6F9647A70}" presName="node" presStyleLbl="node1" presStyleIdx="0" presStyleCnt="5">
        <dgm:presLayoutVars>
          <dgm:bulletEnabled val="1"/>
        </dgm:presLayoutVars>
      </dgm:prSet>
      <dgm:spPr/>
      <dgm:t>
        <a:bodyPr/>
        <a:lstStyle/>
        <a:p>
          <a:endParaRPr lang="en-US"/>
        </a:p>
      </dgm:t>
    </dgm:pt>
    <dgm:pt modelId="{FA0F45CA-92FC-43A0-914B-748E2D49FFAC}" type="pres">
      <dgm:prSet presAssocID="{BFD1106B-058D-4834-ADAE-DCE6F9647A70}" presName="dummy" presStyleCnt="0"/>
      <dgm:spPr/>
    </dgm:pt>
    <dgm:pt modelId="{34C2174B-4EBC-405F-AB55-372226E7A39F}" type="pres">
      <dgm:prSet presAssocID="{D9894BD5-8F14-4295-9A50-AB4A89F2F416}" presName="sibTrans" presStyleLbl="sibTrans2D1" presStyleIdx="0" presStyleCnt="5"/>
      <dgm:spPr/>
      <dgm:t>
        <a:bodyPr/>
        <a:lstStyle/>
        <a:p>
          <a:endParaRPr lang="en-US"/>
        </a:p>
      </dgm:t>
    </dgm:pt>
    <dgm:pt modelId="{583AF035-CBEB-4F13-905A-2F858FBF61F8}" type="pres">
      <dgm:prSet presAssocID="{4119B947-989E-49A6-9855-DB7492817E88}" presName="node" presStyleLbl="node1" presStyleIdx="1" presStyleCnt="5">
        <dgm:presLayoutVars>
          <dgm:bulletEnabled val="1"/>
        </dgm:presLayoutVars>
      </dgm:prSet>
      <dgm:spPr/>
      <dgm:t>
        <a:bodyPr/>
        <a:lstStyle/>
        <a:p>
          <a:endParaRPr lang="en-US"/>
        </a:p>
      </dgm:t>
    </dgm:pt>
    <dgm:pt modelId="{436671BB-5863-4C5C-A248-6CB43281CB32}" type="pres">
      <dgm:prSet presAssocID="{4119B947-989E-49A6-9855-DB7492817E88}" presName="dummy" presStyleCnt="0"/>
      <dgm:spPr/>
    </dgm:pt>
    <dgm:pt modelId="{096916B3-2244-4FD2-9E83-A60F66C5E230}" type="pres">
      <dgm:prSet presAssocID="{2CABD7BD-22EB-4AED-8BBE-1A6D7686347C}" presName="sibTrans" presStyleLbl="sibTrans2D1" presStyleIdx="1" presStyleCnt="5"/>
      <dgm:spPr/>
      <dgm:t>
        <a:bodyPr/>
        <a:lstStyle/>
        <a:p>
          <a:endParaRPr lang="en-US"/>
        </a:p>
      </dgm:t>
    </dgm:pt>
    <dgm:pt modelId="{E7017BE5-6685-4ADB-82DC-9186F212F456}" type="pres">
      <dgm:prSet presAssocID="{F600F208-19C7-46B4-91A6-E13F77E1CF4E}" presName="node" presStyleLbl="node1" presStyleIdx="2" presStyleCnt="5">
        <dgm:presLayoutVars>
          <dgm:bulletEnabled val="1"/>
        </dgm:presLayoutVars>
      </dgm:prSet>
      <dgm:spPr/>
      <dgm:t>
        <a:bodyPr/>
        <a:lstStyle/>
        <a:p>
          <a:endParaRPr lang="en-US"/>
        </a:p>
      </dgm:t>
    </dgm:pt>
    <dgm:pt modelId="{83BBBCCC-C49B-43A5-A782-ECBD0CB77E9A}" type="pres">
      <dgm:prSet presAssocID="{F600F208-19C7-46B4-91A6-E13F77E1CF4E}" presName="dummy" presStyleCnt="0"/>
      <dgm:spPr/>
    </dgm:pt>
    <dgm:pt modelId="{FBADD0AF-ED1F-4814-A948-9A0E783EAD1F}" type="pres">
      <dgm:prSet presAssocID="{08F5F9A0-3BB9-4556-AAC9-BCAAEC89E86F}" presName="sibTrans" presStyleLbl="sibTrans2D1" presStyleIdx="2" presStyleCnt="5"/>
      <dgm:spPr/>
      <dgm:t>
        <a:bodyPr/>
        <a:lstStyle/>
        <a:p>
          <a:endParaRPr lang="en-US"/>
        </a:p>
      </dgm:t>
    </dgm:pt>
    <dgm:pt modelId="{BDB3EFB4-B331-4741-A5CB-8D73480E4B2F}" type="pres">
      <dgm:prSet presAssocID="{1E245608-8C08-41AB-807A-1AE59D48F577}" presName="node" presStyleLbl="node1" presStyleIdx="3" presStyleCnt="5">
        <dgm:presLayoutVars>
          <dgm:bulletEnabled val="1"/>
        </dgm:presLayoutVars>
      </dgm:prSet>
      <dgm:spPr/>
      <dgm:t>
        <a:bodyPr/>
        <a:lstStyle/>
        <a:p>
          <a:endParaRPr lang="en-US"/>
        </a:p>
      </dgm:t>
    </dgm:pt>
    <dgm:pt modelId="{D2FB6E6F-4CFB-412E-95F8-965799EEC38C}" type="pres">
      <dgm:prSet presAssocID="{1E245608-8C08-41AB-807A-1AE59D48F577}" presName="dummy" presStyleCnt="0"/>
      <dgm:spPr/>
    </dgm:pt>
    <dgm:pt modelId="{457D05BA-D8FF-4C50-A42C-2340DCF5B680}" type="pres">
      <dgm:prSet presAssocID="{7B3DDF99-4D05-47CA-A224-B58FE5A3D358}" presName="sibTrans" presStyleLbl="sibTrans2D1" presStyleIdx="3" presStyleCnt="5"/>
      <dgm:spPr/>
      <dgm:t>
        <a:bodyPr/>
        <a:lstStyle/>
        <a:p>
          <a:endParaRPr lang="en-US"/>
        </a:p>
      </dgm:t>
    </dgm:pt>
    <dgm:pt modelId="{09ECBFE0-E9E1-4425-99DC-399D6490CBB4}" type="pres">
      <dgm:prSet presAssocID="{035BF9B4-660F-4385-808F-3C9C2C60DA31}" presName="node" presStyleLbl="node1" presStyleIdx="4" presStyleCnt="5">
        <dgm:presLayoutVars>
          <dgm:bulletEnabled val="1"/>
        </dgm:presLayoutVars>
      </dgm:prSet>
      <dgm:spPr/>
      <dgm:t>
        <a:bodyPr/>
        <a:lstStyle/>
        <a:p>
          <a:endParaRPr lang="en-US"/>
        </a:p>
      </dgm:t>
    </dgm:pt>
    <dgm:pt modelId="{E0219ACF-5C6A-4076-B4C8-2BC51062361C}" type="pres">
      <dgm:prSet presAssocID="{035BF9B4-660F-4385-808F-3C9C2C60DA31}" presName="dummy" presStyleCnt="0"/>
      <dgm:spPr/>
    </dgm:pt>
    <dgm:pt modelId="{E8CD4D09-EBCD-4FAA-81E7-FCA99476F6E2}" type="pres">
      <dgm:prSet presAssocID="{DF161083-AAF9-43E1-9F12-8CB3C5E86FEC}" presName="sibTrans" presStyleLbl="sibTrans2D1" presStyleIdx="4" presStyleCnt="5"/>
      <dgm:spPr/>
      <dgm:t>
        <a:bodyPr/>
        <a:lstStyle/>
        <a:p>
          <a:endParaRPr lang="en-US"/>
        </a:p>
      </dgm:t>
    </dgm:pt>
  </dgm:ptLst>
  <dgm:cxnLst>
    <dgm:cxn modelId="{5F4CB3D4-3030-4A95-A828-14176895AEC4}" type="presOf" srcId="{7B3DDF99-4D05-47CA-A224-B58FE5A3D358}" destId="{457D05BA-D8FF-4C50-A42C-2340DCF5B680}" srcOrd="0" destOrd="0" presId="urn:microsoft.com/office/officeart/2005/8/layout/radial6"/>
    <dgm:cxn modelId="{99EEDF4C-8E02-4598-B63C-8D98C6E8E26C}" type="presOf" srcId="{035BF9B4-660F-4385-808F-3C9C2C60DA31}" destId="{09ECBFE0-E9E1-4425-99DC-399D6490CBB4}" srcOrd="0" destOrd="0" presId="urn:microsoft.com/office/officeart/2005/8/layout/radial6"/>
    <dgm:cxn modelId="{D02A5C5D-C7E9-423F-96E5-4DD330D0DDE5}" type="presOf" srcId="{2CABD7BD-22EB-4AED-8BBE-1A6D7686347C}" destId="{096916B3-2244-4FD2-9E83-A60F66C5E230}" srcOrd="0" destOrd="0" presId="urn:microsoft.com/office/officeart/2005/8/layout/radial6"/>
    <dgm:cxn modelId="{0D47A6F4-2B79-4CD6-BE8D-E39A23F098FB}" srcId="{5A0E6D9D-A481-47C3-8463-DB698CFC2E6D}" destId="{4119B947-989E-49A6-9855-DB7492817E88}" srcOrd="1" destOrd="0" parTransId="{02DFBA20-02A2-4EA9-8129-F7B2F9A1E040}" sibTransId="{2CABD7BD-22EB-4AED-8BBE-1A6D7686347C}"/>
    <dgm:cxn modelId="{0A5B6969-4430-4D3E-B682-E2B2AF727C16}" type="presOf" srcId="{27658140-509B-4DF1-98D7-7186A8D82818}" destId="{81D6D97C-AE8D-4C95-90F1-E6D5D65043AD}" srcOrd="0" destOrd="0" presId="urn:microsoft.com/office/officeart/2005/8/layout/radial6"/>
    <dgm:cxn modelId="{0505C754-A93A-4B00-857C-19CF9EC02C55}" type="presOf" srcId="{5A0E6D9D-A481-47C3-8463-DB698CFC2E6D}" destId="{D9FE6DDD-7F15-4D8B-983F-F4252A1889FF}" srcOrd="0" destOrd="0" presId="urn:microsoft.com/office/officeart/2005/8/layout/radial6"/>
    <dgm:cxn modelId="{B01F6F0E-AD91-43B6-99B7-65AB3C21EA20}" type="presOf" srcId="{F600F208-19C7-46B4-91A6-E13F77E1CF4E}" destId="{E7017BE5-6685-4ADB-82DC-9186F212F456}" srcOrd="0" destOrd="0" presId="urn:microsoft.com/office/officeart/2005/8/layout/radial6"/>
    <dgm:cxn modelId="{42FC1E70-528E-4CDD-82A5-1AA4DEAD1430}" type="presOf" srcId="{BFD1106B-058D-4834-ADAE-DCE6F9647A70}" destId="{F2DF5D07-728D-4222-8B8C-DB038CB27384}" srcOrd="0" destOrd="0" presId="urn:microsoft.com/office/officeart/2005/8/layout/radial6"/>
    <dgm:cxn modelId="{B380CEBB-2A59-4B22-8860-1735EE919669}" type="presOf" srcId="{4119B947-989E-49A6-9855-DB7492817E88}" destId="{583AF035-CBEB-4F13-905A-2F858FBF61F8}" srcOrd="0" destOrd="0" presId="urn:microsoft.com/office/officeart/2005/8/layout/radial6"/>
    <dgm:cxn modelId="{533B0D2F-BB74-4446-83E6-DA215D2AAC07}" type="presOf" srcId="{08F5F9A0-3BB9-4556-AAC9-BCAAEC89E86F}" destId="{FBADD0AF-ED1F-4814-A948-9A0E783EAD1F}" srcOrd="0" destOrd="0" presId="urn:microsoft.com/office/officeart/2005/8/layout/radial6"/>
    <dgm:cxn modelId="{5366EA92-7CFB-4B76-A8BB-C56899DE210A}" type="presOf" srcId="{DF161083-AAF9-43E1-9F12-8CB3C5E86FEC}" destId="{E8CD4D09-EBCD-4FAA-81E7-FCA99476F6E2}" srcOrd="0" destOrd="0" presId="urn:microsoft.com/office/officeart/2005/8/layout/radial6"/>
    <dgm:cxn modelId="{0A54F833-3EC7-4193-8BAE-9AF4A09CC4AA}" srcId="{5A0E6D9D-A481-47C3-8463-DB698CFC2E6D}" destId="{F600F208-19C7-46B4-91A6-E13F77E1CF4E}" srcOrd="2" destOrd="0" parTransId="{67CA0B8B-62A5-4D30-A351-52940095FE53}" sibTransId="{08F5F9A0-3BB9-4556-AAC9-BCAAEC89E86F}"/>
    <dgm:cxn modelId="{46823A0B-0880-4132-9284-A3C684DB1EFA}" srcId="{5A0E6D9D-A481-47C3-8463-DB698CFC2E6D}" destId="{1E245608-8C08-41AB-807A-1AE59D48F577}" srcOrd="3" destOrd="0" parTransId="{42D75047-2B65-4717-AB6C-16999181766C}" sibTransId="{7B3DDF99-4D05-47CA-A224-B58FE5A3D358}"/>
    <dgm:cxn modelId="{57FFC940-2C49-4DF9-9851-3C624D4FA173}" srcId="{5A0E6D9D-A481-47C3-8463-DB698CFC2E6D}" destId="{035BF9B4-660F-4385-808F-3C9C2C60DA31}" srcOrd="4" destOrd="0" parTransId="{88137CD0-231B-40FC-86ED-D2656E63B0F4}" sibTransId="{DF161083-AAF9-43E1-9F12-8CB3C5E86FEC}"/>
    <dgm:cxn modelId="{238641A5-2301-4238-8315-3ABE3C0F94B7}" srcId="{5A0E6D9D-A481-47C3-8463-DB698CFC2E6D}" destId="{BFD1106B-058D-4834-ADAE-DCE6F9647A70}" srcOrd="0" destOrd="0" parTransId="{2956C5CF-62BD-441F-ABA4-58CD284C7E92}" sibTransId="{D9894BD5-8F14-4295-9A50-AB4A89F2F416}"/>
    <dgm:cxn modelId="{4A048034-0D23-4951-BB2F-90F12075A6B5}" srcId="{27658140-509B-4DF1-98D7-7186A8D82818}" destId="{5A0E6D9D-A481-47C3-8463-DB698CFC2E6D}" srcOrd="0" destOrd="0" parTransId="{2E5C0F67-ABF3-4835-B4C8-3236B058EE8C}" sibTransId="{FA4531F1-13A4-4F13-8E0B-D37B20DC79A0}"/>
    <dgm:cxn modelId="{32ED1531-095A-46E4-810E-16C02DCBFC12}" type="presOf" srcId="{D9894BD5-8F14-4295-9A50-AB4A89F2F416}" destId="{34C2174B-4EBC-405F-AB55-372226E7A39F}" srcOrd="0" destOrd="0" presId="urn:microsoft.com/office/officeart/2005/8/layout/radial6"/>
    <dgm:cxn modelId="{8C884210-1FE4-4F66-9CCC-36C7B380BB57}" type="presOf" srcId="{1E245608-8C08-41AB-807A-1AE59D48F577}" destId="{BDB3EFB4-B331-4741-A5CB-8D73480E4B2F}" srcOrd="0" destOrd="0" presId="urn:microsoft.com/office/officeart/2005/8/layout/radial6"/>
    <dgm:cxn modelId="{2D7F50C5-7102-4664-B9F5-EBA460FC9BD5}" type="presParOf" srcId="{81D6D97C-AE8D-4C95-90F1-E6D5D65043AD}" destId="{D9FE6DDD-7F15-4D8B-983F-F4252A1889FF}" srcOrd="0" destOrd="0" presId="urn:microsoft.com/office/officeart/2005/8/layout/radial6"/>
    <dgm:cxn modelId="{7BB8278E-5EF1-4597-B8F0-2143AE8721EC}" type="presParOf" srcId="{81D6D97C-AE8D-4C95-90F1-E6D5D65043AD}" destId="{F2DF5D07-728D-4222-8B8C-DB038CB27384}" srcOrd="1" destOrd="0" presId="urn:microsoft.com/office/officeart/2005/8/layout/radial6"/>
    <dgm:cxn modelId="{790A52D2-0762-40D3-993F-93E60FA83082}" type="presParOf" srcId="{81D6D97C-AE8D-4C95-90F1-E6D5D65043AD}" destId="{FA0F45CA-92FC-43A0-914B-748E2D49FFAC}" srcOrd="2" destOrd="0" presId="urn:microsoft.com/office/officeart/2005/8/layout/radial6"/>
    <dgm:cxn modelId="{779C5D0E-FA11-4A6E-8FB9-6F6EE2EF47D8}" type="presParOf" srcId="{81D6D97C-AE8D-4C95-90F1-E6D5D65043AD}" destId="{34C2174B-4EBC-405F-AB55-372226E7A39F}" srcOrd="3" destOrd="0" presId="urn:microsoft.com/office/officeart/2005/8/layout/radial6"/>
    <dgm:cxn modelId="{F31F7B67-7687-4384-A06D-7740C44AE43F}" type="presParOf" srcId="{81D6D97C-AE8D-4C95-90F1-E6D5D65043AD}" destId="{583AF035-CBEB-4F13-905A-2F858FBF61F8}" srcOrd="4" destOrd="0" presId="urn:microsoft.com/office/officeart/2005/8/layout/radial6"/>
    <dgm:cxn modelId="{0A544499-750A-41B2-B64C-66848156A412}" type="presParOf" srcId="{81D6D97C-AE8D-4C95-90F1-E6D5D65043AD}" destId="{436671BB-5863-4C5C-A248-6CB43281CB32}" srcOrd="5" destOrd="0" presId="urn:microsoft.com/office/officeart/2005/8/layout/radial6"/>
    <dgm:cxn modelId="{18E414BE-9E33-4B21-A56A-BD59899765A1}" type="presParOf" srcId="{81D6D97C-AE8D-4C95-90F1-E6D5D65043AD}" destId="{096916B3-2244-4FD2-9E83-A60F66C5E230}" srcOrd="6" destOrd="0" presId="urn:microsoft.com/office/officeart/2005/8/layout/radial6"/>
    <dgm:cxn modelId="{61E98680-E190-4451-AB31-854FF6E2B9DB}" type="presParOf" srcId="{81D6D97C-AE8D-4C95-90F1-E6D5D65043AD}" destId="{E7017BE5-6685-4ADB-82DC-9186F212F456}" srcOrd="7" destOrd="0" presId="urn:microsoft.com/office/officeart/2005/8/layout/radial6"/>
    <dgm:cxn modelId="{E207E70A-1FCB-415A-B402-3A4C0D9823B0}" type="presParOf" srcId="{81D6D97C-AE8D-4C95-90F1-E6D5D65043AD}" destId="{83BBBCCC-C49B-43A5-A782-ECBD0CB77E9A}" srcOrd="8" destOrd="0" presId="urn:microsoft.com/office/officeart/2005/8/layout/radial6"/>
    <dgm:cxn modelId="{ED3CDBD1-59FF-4146-9777-31E0D37AE3CF}" type="presParOf" srcId="{81D6D97C-AE8D-4C95-90F1-E6D5D65043AD}" destId="{FBADD0AF-ED1F-4814-A948-9A0E783EAD1F}" srcOrd="9" destOrd="0" presId="urn:microsoft.com/office/officeart/2005/8/layout/radial6"/>
    <dgm:cxn modelId="{F292F497-5C12-4E3A-8F60-BA1EF402D198}" type="presParOf" srcId="{81D6D97C-AE8D-4C95-90F1-E6D5D65043AD}" destId="{BDB3EFB4-B331-4741-A5CB-8D73480E4B2F}" srcOrd="10" destOrd="0" presId="urn:microsoft.com/office/officeart/2005/8/layout/radial6"/>
    <dgm:cxn modelId="{AC0887F9-1AA3-4721-9E50-8D02C2AC1F10}" type="presParOf" srcId="{81D6D97C-AE8D-4C95-90F1-E6D5D65043AD}" destId="{D2FB6E6F-4CFB-412E-95F8-965799EEC38C}" srcOrd="11" destOrd="0" presId="urn:microsoft.com/office/officeart/2005/8/layout/radial6"/>
    <dgm:cxn modelId="{68FD46F8-4871-4AD6-B8A9-9108E61A8E36}" type="presParOf" srcId="{81D6D97C-AE8D-4C95-90F1-E6D5D65043AD}" destId="{457D05BA-D8FF-4C50-A42C-2340DCF5B680}" srcOrd="12" destOrd="0" presId="urn:microsoft.com/office/officeart/2005/8/layout/radial6"/>
    <dgm:cxn modelId="{BB551409-A882-4FD2-B216-98E8DB55D3A5}" type="presParOf" srcId="{81D6D97C-AE8D-4C95-90F1-E6D5D65043AD}" destId="{09ECBFE0-E9E1-4425-99DC-399D6490CBB4}" srcOrd="13" destOrd="0" presId="urn:microsoft.com/office/officeart/2005/8/layout/radial6"/>
    <dgm:cxn modelId="{0F59C277-3DBB-4FB6-869E-F432FA9631DD}" type="presParOf" srcId="{81D6D97C-AE8D-4C95-90F1-E6D5D65043AD}" destId="{E0219ACF-5C6A-4076-B4C8-2BC51062361C}" srcOrd="14" destOrd="0" presId="urn:microsoft.com/office/officeart/2005/8/layout/radial6"/>
    <dgm:cxn modelId="{CCBADD9B-286F-46FA-8967-6CB956E3E14D}" type="presParOf" srcId="{81D6D97C-AE8D-4C95-90F1-E6D5D65043AD}" destId="{E8CD4D09-EBCD-4FAA-81E7-FCA99476F6E2}"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4CBF6F-09BD-4E34-AD7D-31087DD5F1C2}"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en-US"/>
        </a:p>
      </dgm:t>
    </dgm:pt>
    <dgm:pt modelId="{FCCB51B6-DD74-496D-BE65-EFFAFDBDA47C}">
      <dgm:prSet phldrT="[Text]" custT="1"/>
      <dgm:spPr/>
      <dgm:t>
        <a:bodyPr/>
        <a:lstStyle/>
        <a:p>
          <a:pPr algn="ctr" rtl="1"/>
          <a:r>
            <a:rPr lang="ar-KW" sz="2000" b="1" dirty="0" smtClean="0">
              <a:latin typeface="Calibri" pitchFamily="34" charset="0"/>
              <a:cs typeface="mohammad bold art 1" pitchFamily="2" charset="-78"/>
            </a:rPr>
            <a:t>«</a:t>
          </a:r>
          <a:r>
            <a:rPr lang="ar-KW" sz="2000" b="1" dirty="0" smtClean="0">
              <a:cs typeface="mohammad bold art 1" pitchFamily="2" charset="-78"/>
            </a:rPr>
            <a:t>اسم مصدر الأمر وصفته – نوع واسم الورقة المالية – نوع الأمر (شراء /بيع/تعديل/إلغاء)</a:t>
          </a:r>
          <a:br>
            <a:rPr lang="ar-KW" sz="2000" b="1" dirty="0" smtClean="0">
              <a:cs typeface="mohammad bold art 1" pitchFamily="2" charset="-78"/>
            </a:rPr>
          </a:br>
          <a:r>
            <a:rPr lang="ar-KW" sz="2000" b="1" dirty="0" smtClean="0">
              <a:cs typeface="mohammad bold art 1" pitchFamily="2" charset="-78"/>
            </a:rPr>
            <a:t> – الكمية – السعر – مدة الأمر – رقم التداول – حالة الأمر</a:t>
          </a:r>
          <a:r>
            <a:rPr lang="ar-KW" sz="2000" b="1" dirty="0" smtClean="0">
              <a:latin typeface="Calibri" pitchFamily="34" charset="0"/>
              <a:cs typeface="mohammad bold art 1" pitchFamily="2" charset="-78"/>
            </a:rPr>
            <a:t>»</a:t>
          </a:r>
          <a:endParaRPr lang="en-US" sz="2000" b="1" dirty="0">
            <a:cs typeface="mohammad bold art 1" pitchFamily="2" charset="-78"/>
          </a:endParaRPr>
        </a:p>
      </dgm:t>
    </dgm:pt>
    <dgm:pt modelId="{9B356676-93B1-4CED-9770-FB739EE4204D}" type="parTrans" cxnId="{1D198826-0B4B-453F-9AB8-92A5CAAB93DD}">
      <dgm:prSet/>
      <dgm:spPr/>
      <dgm:t>
        <a:bodyPr/>
        <a:lstStyle/>
        <a:p>
          <a:endParaRPr lang="en-US"/>
        </a:p>
      </dgm:t>
    </dgm:pt>
    <dgm:pt modelId="{055C7A5E-894E-407D-8B01-6E18442731C6}" type="sibTrans" cxnId="{1D198826-0B4B-453F-9AB8-92A5CAAB93DD}">
      <dgm:prSet/>
      <dgm:spPr/>
      <dgm:t>
        <a:bodyPr/>
        <a:lstStyle/>
        <a:p>
          <a:endParaRPr lang="en-US"/>
        </a:p>
      </dgm:t>
    </dgm:pt>
    <dgm:pt modelId="{9E22B435-7538-4982-8341-668BEFE3FCF1}" type="pres">
      <dgm:prSet presAssocID="{314CBF6F-09BD-4E34-AD7D-31087DD5F1C2}" presName="linear" presStyleCnt="0">
        <dgm:presLayoutVars>
          <dgm:animLvl val="lvl"/>
          <dgm:resizeHandles val="exact"/>
        </dgm:presLayoutVars>
      </dgm:prSet>
      <dgm:spPr/>
      <dgm:t>
        <a:bodyPr/>
        <a:lstStyle/>
        <a:p>
          <a:endParaRPr lang="en-US"/>
        </a:p>
      </dgm:t>
    </dgm:pt>
    <dgm:pt modelId="{6DE09D48-ECD5-4352-9550-9FE19897E880}" type="pres">
      <dgm:prSet presAssocID="{FCCB51B6-DD74-496D-BE65-EFFAFDBDA47C}" presName="parentText" presStyleLbl="node1" presStyleIdx="0" presStyleCnt="1" custScaleY="528048" custLinFactNeighborX="-956" custLinFactNeighborY="-258">
        <dgm:presLayoutVars>
          <dgm:chMax val="0"/>
          <dgm:bulletEnabled val="1"/>
        </dgm:presLayoutVars>
      </dgm:prSet>
      <dgm:spPr/>
      <dgm:t>
        <a:bodyPr/>
        <a:lstStyle/>
        <a:p>
          <a:endParaRPr lang="en-US"/>
        </a:p>
      </dgm:t>
    </dgm:pt>
  </dgm:ptLst>
  <dgm:cxnLst>
    <dgm:cxn modelId="{771FBE4A-DD5B-4A6D-A394-CF2DFC125CAA}" type="presOf" srcId="{314CBF6F-09BD-4E34-AD7D-31087DD5F1C2}" destId="{9E22B435-7538-4982-8341-668BEFE3FCF1}" srcOrd="0" destOrd="0" presId="urn:microsoft.com/office/officeart/2005/8/layout/vList2"/>
    <dgm:cxn modelId="{5F4E9C69-38B9-4528-A8C9-5566766440AF}" type="presOf" srcId="{FCCB51B6-DD74-496D-BE65-EFFAFDBDA47C}" destId="{6DE09D48-ECD5-4352-9550-9FE19897E880}" srcOrd="0" destOrd="0" presId="urn:microsoft.com/office/officeart/2005/8/layout/vList2"/>
    <dgm:cxn modelId="{1D198826-0B4B-453F-9AB8-92A5CAAB93DD}" srcId="{314CBF6F-09BD-4E34-AD7D-31087DD5F1C2}" destId="{FCCB51B6-DD74-496D-BE65-EFFAFDBDA47C}" srcOrd="0" destOrd="0" parTransId="{9B356676-93B1-4CED-9770-FB739EE4204D}" sibTransId="{055C7A5E-894E-407D-8B01-6E18442731C6}"/>
    <dgm:cxn modelId="{F0E5ED67-085B-4C48-90C4-03837BE8AD58}" type="presParOf" srcId="{9E22B435-7538-4982-8341-668BEFE3FCF1}" destId="{6DE09D48-ECD5-4352-9550-9FE19897E88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A0839-C207-49EB-A56B-B6227CB61538}">
      <dsp:nvSpPr>
        <dsp:cNvPr id="0" name=""/>
        <dsp:cNvSpPr/>
      </dsp:nvSpPr>
      <dsp:spPr>
        <a:xfrm>
          <a:off x="0" y="60828"/>
          <a:ext cx="7850832" cy="1964655"/>
        </a:xfrm>
        <a:prstGeom prst="roundRect">
          <a:avLst/>
        </a:prstGeom>
        <a:solidFill>
          <a:schemeClr val="dk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KW" sz="2800" b="1" kern="1200" dirty="0" smtClean="0">
              <a:latin typeface="Calibri" pitchFamily="34" charset="0"/>
              <a:cs typeface="mohammad bold art 1" pitchFamily="2" charset="-78"/>
            </a:rPr>
            <a:t>«</a:t>
          </a:r>
          <a:r>
            <a:rPr lang="ar-KW" sz="2800" b="1" kern="1200" dirty="0" smtClean="0">
              <a:cs typeface="mohammad bold art 1" pitchFamily="2" charset="-78"/>
            </a:rPr>
            <a:t>القيام باستقبال أوامر البيع والشراء من العملاء وتنفيذها حسب التعليمات الصادرة من العميل، وذلك للأوراق المالية المدرجة وغير المدرجة في البورصة</a:t>
          </a:r>
          <a:r>
            <a:rPr lang="ar-KW" sz="2800" b="1" kern="1200" dirty="0" smtClean="0">
              <a:latin typeface="Calibri" pitchFamily="34" charset="0"/>
              <a:cs typeface="mohammad bold art 1" pitchFamily="2" charset="-78"/>
            </a:rPr>
            <a:t>»</a:t>
          </a:r>
          <a:endParaRPr lang="en-US" sz="2800" b="1" kern="1200" dirty="0">
            <a:cs typeface="mohammad bold art 1" pitchFamily="2" charset="-78"/>
          </a:endParaRPr>
        </a:p>
      </dsp:txBody>
      <dsp:txXfrm>
        <a:off x="95907" y="156735"/>
        <a:ext cx="7659018" cy="17728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3318B-E335-4585-8CE9-7CEF7FEBB0FE}">
      <dsp:nvSpPr>
        <dsp:cNvPr id="0" name=""/>
        <dsp:cNvSpPr/>
      </dsp:nvSpPr>
      <dsp:spPr>
        <a:xfrm>
          <a:off x="1630306" y="1788808"/>
          <a:ext cx="1275891" cy="127589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KW" sz="1500" b="1" kern="1200" dirty="0" smtClean="0">
              <a:cs typeface="mohammad bold art 1" pitchFamily="2" charset="-78"/>
            </a:rPr>
            <a:t>العلاقة بين الوسيط والعميل</a:t>
          </a:r>
          <a:endParaRPr lang="en-US" sz="1500" b="1" kern="1200" dirty="0">
            <a:cs typeface="mohammad bold art 1" pitchFamily="2" charset="-78"/>
          </a:endParaRPr>
        </a:p>
      </dsp:txBody>
      <dsp:txXfrm>
        <a:off x="1817156" y="1975658"/>
        <a:ext cx="902191" cy="902191"/>
      </dsp:txXfrm>
    </dsp:sp>
    <dsp:sp modelId="{98493567-F762-43E3-8DEF-C3E7A6631A19}">
      <dsp:nvSpPr>
        <dsp:cNvPr id="0" name=""/>
        <dsp:cNvSpPr/>
      </dsp:nvSpPr>
      <dsp:spPr>
        <a:xfrm rot="16200000">
          <a:off x="2133037" y="1324438"/>
          <a:ext cx="270429" cy="433803"/>
        </a:xfrm>
        <a:prstGeom prst="rightArrow">
          <a:avLst>
            <a:gd name="adj1" fmla="val 60000"/>
            <a:gd name="adj2" fmla="val 50000"/>
          </a:avLst>
        </a:prstGeom>
        <a:solidFill>
          <a:srgbClr val="AD81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a:p>
      </dsp:txBody>
      <dsp:txXfrm>
        <a:off x="2173602" y="1451764"/>
        <a:ext cx="189300" cy="260281"/>
      </dsp:txXfrm>
    </dsp:sp>
    <dsp:sp modelId="{4FF44F4F-1854-4317-8341-79E4ADAF13FF}">
      <dsp:nvSpPr>
        <dsp:cNvPr id="0" name=""/>
        <dsp:cNvSpPr/>
      </dsp:nvSpPr>
      <dsp:spPr>
        <a:xfrm>
          <a:off x="1630306" y="2672"/>
          <a:ext cx="1275891" cy="127589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KW" sz="2000" b="1" kern="1200" dirty="0" smtClean="0">
              <a:cs typeface="mohammad bold art 1" pitchFamily="2" charset="-78"/>
            </a:rPr>
            <a:t>العقد</a:t>
          </a:r>
          <a:endParaRPr lang="en-US" sz="1500" b="1" kern="1200" dirty="0">
            <a:cs typeface="mohammad bold art 1" pitchFamily="2" charset="-78"/>
          </a:endParaRPr>
        </a:p>
      </dsp:txBody>
      <dsp:txXfrm>
        <a:off x="1817156" y="189522"/>
        <a:ext cx="902191" cy="902191"/>
      </dsp:txXfrm>
    </dsp:sp>
    <dsp:sp modelId="{B30B38C0-6B5C-44F0-A01A-93AE19832934}">
      <dsp:nvSpPr>
        <dsp:cNvPr id="0" name=""/>
        <dsp:cNvSpPr/>
      </dsp:nvSpPr>
      <dsp:spPr>
        <a:xfrm rot="1800000">
          <a:off x="2899828" y="2652559"/>
          <a:ext cx="270429" cy="433803"/>
        </a:xfrm>
        <a:prstGeom prst="rightArrow">
          <a:avLst>
            <a:gd name="adj1" fmla="val 60000"/>
            <a:gd name="adj2" fmla="val 50000"/>
          </a:avLst>
        </a:prstGeom>
        <a:solidFill>
          <a:srgbClr val="AD81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a:p>
      </dsp:txBody>
      <dsp:txXfrm>
        <a:off x="2905263" y="2719038"/>
        <a:ext cx="189300" cy="260281"/>
      </dsp:txXfrm>
    </dsp:sp>
    <dsp:sp modelId="{10196E6B-19BF-42A6-A5AB-0808ADA642D4}">
      <dsp:nvSpPr>
        <dsp:cNvPr id="0" name=""/>
        <dsp:cNvSpPr/>
      </dsp:nvSpPr>
      <dsp:spPr>
        <a:xfrm>
          <a:off x="3177144" y="2681875"/>
          <a:ext cx="1275891" cy="127589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KW" sz="2000" b="1" kern="1200" dirty="0" smtClean="0">
              <a:cs typeface="mohammad bold art 1" pitchFamily="2" charset="-78"/>
            </a:rPr>
            <a:t>معرفة العميل</a:t>
          </a:r>
          <a:endParaRPr lang="en-US" sz="2000" b="1" kern="1200" dirty="0">
            <a:cs typeface="mohammad bold art 1" pitchFamily="2" charset="-78"/>
          </a:endParaRPr>
        </a:p>
      </dsp:txBody>
      <dsp:txXfrm>
        <a:off x="3363994" y="2868725"/>
        <a:ext cx="902191" cy="902191"/>
      </dsp:txXfrm>
    </dsp:sp>
    <dsp:sp modelId="{4FEA2F0A-B17D-48B7-9E3C-6E9EF7C4E331}">
      <dsp:nvSpPr>
        <dsp:cNvPr id="0" name=""/>
        <dsp:cNvSpPr/>
      </dsp:nvSpPr>
      <dsp:spPr>
        <a:xfrm rot="9000000">
          <a:off x="1366246" y="2652559"/>
          <a:ext cx="270429" cy="433803"/>
        </a:xfrm>
        <a:prstGeom prst="rightArrow">
          <a:avLst>
            <a:gd name="adj1" fmla="val 60000"/>
            <a:gd name="adj2" fmla="val 50000"/>
          </a:avLst>
        </a:prstGeom>
        <a:solidFill>
          <a:srgbClr val="AD81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a:p>
      </dsp:txBody>
      <dsp:txXfrm rot="10800000">
        <a:off x="1441940" y="2719038"/>
        <a:ext cx="189300" cy="260281"/>
      </dsp:txXfrm>
    </dsp:sp>
    <dsp:sp modelId="{E1ECF487-3DE7-42DA-8CEC-FB36F1DF36A7}">
      <dsp:nvSpPr>
        <dsp:cNvPr id="0" name=""/>
        <dsp:cNvSpPr/>
      </dsp:nvSpPr>
      <dsp:spPr>
        <a:xfrm>
          <a:off x="83467" y="2681875"/>
          <a:ext cx="1275891" cy="127589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KW" sz="2000" b="1" kern="1200" dirty="0" smtClean="0">
              <a:cs typeface="mohammad bold art 1" pitchFamily="2" charset="-78"/>
            </a:rPr>
            <a:t>التفويض</a:t>
          </a:r>
          <a:endParaRPr lang="en-US" sz="1500" b="1" kern="1200" dirty="0">
            <a:cs typeface="mohammad bold art 1" pitchFamily="2" charset="-78"/>
          </a:endParaRPr>
        </a:p>
      </dsp:txBody>
      <dsp:txXfrm>
        <a:off x="270317" y="2868725"/>
        <a:ext cx="902191" cy="9021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D4D09-EBCD-4FAA-81E7-FCA99476F6E2}">
      <dsp:nvSpPr>
        <dsp:cNvPr id="0" name=""/>
        <dsp:cNvSpPr/>
      </dsp:nvSpPr>
      <dsp:spPr>
        <a:xfrm>
          <a:off x="703896" y="555941"/>
          <a:ext cx="3704774" cy="3704774"/>
        </a:xfrm>
        <a:prstGeom prst="blockArc">
          <a:avLst>
            <a:gd name="adj1" fmla="val 11880000"/>
            <a:gd name="adj2" fmla="val 16200000"/>
            <a:gd name="adj3" fmla="val 4639"/>
          </a:avLst>
        </a:prstGeom>
        <a:solidFill>
          <a:srgbClr val="AD8100"/>
        </a:solidFill>
        <a:ln>
          <a:noFill/>
        </a:ln>
        <a:effectLst/>
      </dsp:spPr>
      <dsp:style>
        <a:lnRef idx="0">
          <a:scrgbClr r="0" g="0" b="0"/>
        </a:lnRef>
        <a:fillRef idx="1">
          <a:scrgbClr r="0" g="0" b="0"/>
        </a:fillRef>
        <a:effectRef idx="1">
          <a:scrgbClr r="0" g="0" b="0"/>
        </a:effectRef>
        <a:fontRef idx="minor">
          <a:schemeClr val="lt1"/>
        </a:fontRef>
      </dsp:style>
    </dsp:sp>
    <dsp:sp modelId="{457D05BA-D8FF-4C50-A42C-2340DCF5B680}">
      <dsp:nvSpPr>
        <dsp:cNvPr id="0" name=""/>
        <dsp:cNvSpPr/>
      </dsp:nvSpPr>
      <dsp:spPr>
        <a:xfrm>
          <a:off x="703896" y="555941"/>
          <a:ext cx="3704774" cy="3704774"/>
        </a:xfrm>
        <a:prstGeom prst="blockArc">
          <a:avLst>
            <a:gd name="adj1" fmla="val 7560000"/>
            <a:gd name="adj2" fmla="val 11880000"/>
            <a:gd name="adj3" fmla="val 4639"/>
          </a:avLst>
        </a:prstGeom>
        <a:solidFill>
          <a:srgbClr val="AD8100"/>
        </a:solidFill>
        <a:ln>
          <a:noFill/>
        </a:ln>
        <a:effectLst/>
      </dsp:spPr>
      <dsp:style>
        <a:lnRef idx="0">
          <a:scrgbClr r="0" g="0" b="0"/>
        </a:lnRef>
        <a:fillRef idx="1">
          <a:scrgbClr r="0" g="0" b="0"/>
        </a:fillRef>
        <a:effectRef idx="1">
          <a:scrgbClr r="0" g="0" b="0"/>
        </a:effectRef>
        <a:fontRef idx="minor">
          <a:schemeClr val="lt1"/>
        </a:fontRef>
      </dsp:style>
    </dsp:sp>
    <dsp:sp modelId="{FBADD0AF-ED1F-4814-A948-9A0E783EAD1F}">
      <dsp:nvSpPr>
        <dsp:cNvPr id="0" name=""/>
        <dsp:cNvSpPr/>
      </dsp:nvSpPr>
      <dsp:spPr>
        <a:xfrm>
          <a:off x="703896" y="555941"/>
          <a:ext cx="3704774" cy="3704774"/>
        </a:xfrm>
        <a:prstGeom prst="blockArc">
          <a:avLst>
            <a:gd name="adj1" fmla="val 3240000"/>
            <a:gd name="adj2" fmla="val 7560000"/>
            <a:gd name="adj3" fmla="val 4639"/>
          </a:avLst>
        </a:prstGeom>
        <a:solidFill>
          <a:srgbClr val="AD8100"/>
        </a:solidFill>
        <a:ln>
          <a:noFill/>
        </a:ln>
        <a:effectLst/>
      </dsp:spPr>
      <dsp:style>
        <a:lnRef idx="0">
          <a:scrgbClr r="0" g="0" b="0"/>
        </a:lnRef>
        <a:fillRef idx="1">
          <a:scrgbClr r="0" g="0" b="0"/>
        </a:fillRef>
        <a:effectRef idx="1">
          <a:scrgbClr r="0" g="0" b="0"/>
        </a:effectRef>
        <a:fontRef idx="minor">
          <a:schemeClr val="lt1"/>
        </a:fontRef>
      </dsp:style>
    </dsp:sp>
    <dsp:sp modelId="{096916B3-2244-4FD2-9E83-A60F66C5E230}">
      <dsp:nvSpPr>
        <dsp:cNvPr id="0" name=""/>
        <dsp:cNvSpPr/>
      </dsp:nvSpPr>
      <dsp:spPr>
        <a:xfrm>
          <a:off x="703896" y="555941"/>
          <a:ext cx="3704774" cy="3704774"/>
        </a:xfrm>
        <a:prstGeom prst="blockArc">
          <a:avLst>
            <a:gd name="adj1" fmla="val 20520000"/>
            <a:gd name="adj2" fmla="val 3240000"/>
            <a:gd name="adj3" fmla="val 4639"/>
          </a:avLst>
        </a:prstGeom>
        <a:solidFill>
          <a:srgbClr val="AD8100"/>
        </a:solidFill>
        <a:ln>
          <a:noFill/>
        </a:ln>
        <a:effectLst/>
      </dsp:spPr>
      <dsp:style>
        <a:lnRef idx="0">
          <a:scrgbClr r="0" g="0" b="0"/>
        </a:lnRef>
        <a:fillRef idx="1">
          <a:scrgbClr r="0" g="0" b="0"/>
        </a:fillRef>
        <a:effectRef idx="1">
          <a:scrgbClr r="0" g="0" b="0"/>
        </a:effectRef>
        <a:fontRef idx="minor">
          <a:schemeClr val="lt1"/>
        </a:fontRef>
      </dsp:style>
    </dsp:sp>
    <dsp:sp modelId="{34C2174B-4EBC-405F-AB55-372226E7A39F}">
      <dsp:nvSpPr>
        <dsp:cNvPr id="0" name=""/>
        <dsp:cNvSpPr/>
      </dsp:nvSpPr>
      <dsp:spPr>
        <a:xfrm>
          <a:off x="703896" y="555941"/>
          <a:ext cx="3704774" cy="3704774"/>
        </a:xfrm>
        <a:prstGeom prst="blockArc">
          <a:avLst>
            <a:gd name="adj1" fmla="val 16200000"/>
            <a:gd name="adj2" fmla="val 20520000"/>
            <a:gd name="adj3" fmla="val 4639"/>
          </a:avLst>
        </a:prstGeom>
        <a:solidFill>
          <a:srgbClr val="AD8100"/>
        </a:solidFill>
        <a:ln>
          <a:noFill/>
        </a:ln>
        <a:effectLst/>
      </dsp:spPr>
      <dsp:style>
        <a:lnRef idx="0">
          <a:scrgbClr r="0" g="0" b="0"/>
        </a:lnRef>
        <a:fillRef idx="1">
          <a:scrgbClr r="0" g="0" b="0"/>
        </a:fillRef>
        <a:effectRef idx="1">
          <a:scrgbClr r="0" g="0" b="0"/>
        </a:effectRef>
        <a:fontRef idx="minor">
          <a:schemeClr val="lt1"/>
        </a:fontRef>
      </dsp:style>
    </dsp:sp>
    <dsp:sp modelId="{D9FE6DDD-7F15-4D8B-983F-F4252A1889FF}">
      <dsp:nvSpPr>
        <dsp:cNvPr id="0" name=""/>
        <dsp:cNvSpPr/>
      </dsp:nvSpPr>
      <dsp:spPr>
        <a:xfrm>
          <a:off x="1703773" y="1555817"/>
          <a:ext cx="1705021" cy="1705021"/>
        </a:xfrm>
        <a:prstGeom prst="ellipse">
          <a:avLst/>
        </a:prstGeom>
        <a:solidFill>
          <a:schemeClr val="tx2"/>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KW" sz="2100" b="1" kern="1200" dirty="0" smtClean="0">
              <a:solidFill>
                <a:schemeClr val="bg1"/>
              </a:solidFill>
              <a:cs typeface="mohammad bold art 1" pitchFamily="2" charset="-78"/>
            </a:rPr>
            <a:t>وسائل تلقي أوامر العملاء</a:t>
          </a:r>
          <a:endParaRPr lang="en-US" sz="2100" b="1" kern="1200" dirty="0">
            <a:solidFill>
              <a:schemeClr val="bg1"/>
            </a:solidFill>
            <a:cs typeface="mohammad bold art 1" pitchFamily="2" charset="-78"/>
          </a:endParaRPr>
        </a:p>
      </dsp:txBody>
      <dsp:txXfrm>
        <a:off x="1953468" y="1805512"/>
        <a:ext cx="1205631" cy="1205631"/>
      </dsp:txXfrm>
    </dsp:sp>
    <dsp:sp modelId="{F2DF5D07-728D-4222-8B8C-DB038CB27384}">
      <dsp:nvSpPr>
        <dsp:cNvPr id="0" name=""/>
        <dsp:cNvSpPr/>
      </dsp:nvSpPr>
      <dsp:spPr>
        <a:xfrm>
          <a:off x="1959526" y="2150"/>
          <a:ext cx="1193515" cy="1193515"/>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KW" sz="1200" b="1" kern="1200" dirty="0" smtClean="0">
              <a:cs typeface="mohammad bold art 1" pitchFamily="2" charset="-78"/>
            </a:rPr>
            <a:t>المحادثات الهاتفية</a:t>
          </a:r>
          <a:endParaRPr lang="en-US" sz="1200" b="1" kern="1200" dirty="0">
            <a:cs typeface="mohammad bold art 1" pitchFamily="2" charset="-78"/>
          </a:endParaRPr>
        </a:p>
      </dsp:txBody>
      <dsp:txXfrm>
        <a:off x="2134312" y="176936"/>
        <a:ext cx="843943" cy="843943"/>
      </dsp:txXfrm>
    </dsp:sp>
    <dsp:sp modelId="{583AF035-CBEB-4F13-905A-2F858FBF61F8}">
      <dsp:nvSpPr>
        <dsp:cNvPr id="0" name=""/>
        <dsp:cNvSpPr/>
      </dsp:nvSpPr>
      <dsp:spPr>
        <a:xfrm>
          <a:off x="3680387" y="1252429"/>
          <a:ext cx="1193515" cy="1193515"/>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KW" sz="1200" b="1" kern="1200" dirty="0" smtClean="0">
              <a:cs typeface="mohammad bold art 1" pitchFamily="2" charset="-78"/>
            </a:rPr>
            <a:t>المراسلات الإلكترونية</a:t>
          </a:r>
          <a:endParaRPr lang="en-US" sz="1200" b="1" kern="1200" dirty="0">
            <a:cs typeface="mohammad bold art 1" pitchFamily="2" charset="-78"/>
          </a:endParaRPr>
        </a:p>
      </dsp:txBody>
      <dsp:txXfrm>
        <a:off x="3855173" y="1427215"/>
        <a:ext cx="843943" cy="843943"/>
      </dsp:txXfrm>
    </dsp:sp>
    <dsp:sp modelId="{E7017BE5-6685-4ADB-82DC-9186F212F456}">
      <dsp:nvSpPr>
        <dsp:cNvPr id="0" name=""/>
        <dsp:cNvSpPr/>
      </dsp:nvSpPr>
      <dsp:spPr>
        <a:xfrm>
          <a:off x="3023077" y="3275423"/>
          <a:ext cx="1193515" cy="1193515"/>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KW" sz="1200" b="1" kern="1200" dirty="0" smtClean="0">
              <a:cs typeface="mohammad bold art 1" pitchFamily="2" charset="-78"/>
            </a:rPr>
            <a:t>التداول الإلكتروني</a:t>
          </a:r>
          <a:endParaRPr lang="en-US" sz="1200" b="1" kern="1200" dirty="0">
            <a:cs typeface="mohammad bold art 1" pitchFamily="2" charset="-78"/>
          </a:endParaRPr>
        </a:p>
      </dsp:txBody>
      <dsp:txXfrm>
        <a:off x="3197863" y="3450209"/>
        <a:ext cx="843943" cy="843943"/>
      </dsp:txXfrm>
    </dsp:sp>
    <dsp:sp modelId="{BDB3EFB4-B331-4741-A5CB-8D73480E4B2F}">
      <dsp:nvSpPr>
        <dsp:cNvPr id="0" name=""/>
        <dsp:cNvSpPr/>
      </dsp:nvSpPr>
      <dsp:spPr>
        <a:xfrm>
          <a:off x="895975" y="3275423"/>
          <a:ext cx="1193515" cy="1193515"/>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KW" sz="1200" b="1" kern="1200" dirty="0" smtClean="0">
              <a:cs typeface="mohammad bold art 1" pitchFamily="2" charset="-78"/>
            </a:rPr>
            <a:t>الأوامر المباشرة</a:t>
          </a:r>
          <a:endParaRPr lang="en-US" sz="1200" b="1" kern="1200" dirty="0">
            <a:cs typeface="mohammad bold art 1" pitchFamily="2" charset="-78"/>
          </a:endParaRPr>
        </a:p>
      </dsp:txBody>
      <dsp:txXfrm>
        <a:off x="1070761" y="3450209"/>
        <a:ext cx="843943" cy="843943"/>
      </dsp:txXfrm>
    </dsp:sp>
    <dsp:sp modelId="{09ECBFE0-E9E1-4425-99DC-399D6490CBB4}">
      <dsp:nvSpPr>
        <dsp:cNvPr id="0" name=""/>
        <dsp:cNvSpPr/>
      </dsp:nvSpPr>
      <dsp:spPr>
        <a:xfrm>
          <a:off x="238665" y="1252429"/>
          <a:ext cx="1193515" cy="1193515"/>
        </a:xfrm>
        <a:prstGeom prst="ellips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ar-KW" sz="1200" b="1" kern="1200" dirty="0" smtClean="0">
              <a:cs typeface="mohammad bold art 1" pitchFamily="2" charset="-78"/>
            </a:rPr>
            <a:t>الأوامر الكتابية</a:t>
          </a:r>
          <a:endParaRPr lang="en-US" sz="1200" b="1" kern="1200" dirty="0">
            <a:cs typeface="mohammad bold art 1" pitchFamily="2" charset="-78"/>
          </a:endParaRPr>
        </a:p>
      </dsp:txBody>
      <dsp:txXfrm>
        <a:off x="413451" y="1427215"/>
        <a:ext cx="843943" cy="8439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E09D48-ECD5-4352-9550-9FE19897E880}">
      <dsp:nvSpPr>
        <dsp:cNvPr id="0" name=""/>
        <dsp:cNvSpPr/>
      </dsp:nvSpPr>
      <dsp:spPr>
        <a:xfrm>
          <a:off x="0" y="0"/>
          <a:ext cx="11915423" cy="827406"/>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KW" sz="2000" b="1" kern="1200" dirty="0" smtClean="0">
              <a:latin typeface="Calibri" pitchFamily="34" charset="0"/>
              <a:cs typeface="mohammad bold art 1" pitchFamily="2" charset="-78"/>
            </a:rPr>
            <a:t>«</a:t>
          </a:r>
          <a:r>
            <a:rPr lang="ar-KW" sz="2000" b="1" kern="1200" dirty="0" smtClean="0">
              <a:cs typeface="mohammad bold art 1" pitchFamily="2" charset="-78"/>
            </a:rPr>
            <a:t>اسم مصدر الأمر وصفته – نوع واسم الورقة المالية – نوع الأمر (شراء /بيع/تعديل/إلغاء)</a:t>
          </a:r>
          <a:br>
            <a:rPr lang="ar-KW" sz="2000" b="1" kern="1200" dirty="0" smtClean="0">
              <a:cs typeface="mohammad bold art 1" pitchFamily="2" charset="-78"/>
            </a:rPr>
          </a:br>
          <a:r>
            <a:rPr lang="ar-KW" sz="2000" b="1" kern="1200" dirty="0" smtClean="0">
              <a:cs typeface="mohammad bold art 1" pitchFamily="2" charset="-78"/>
            </a:rPr>
            <a:t> – الكمية – السعر – مدة الأمر – رقم التداول – حالة الأمر</a:t>
          </a:r>
          <a:r>
            <a:rPr lang="ar-KW" sz="2000" b="1" kern="1200" dirty="0" smtClean="0">
              <a:latin typeface="Calibri" pitchFamily="34" charset="0"/>
              <a:cs typeface="mohammad bold art 1" pitchFamily="2" charset="-78"/>
            </a:rPr>
            <a:t>»</a:t>
          </a:r>
          <a:endParaRPr lang="en-US" sz="2000" b="1" kern="1200" dirty="0">
            <a:cs typeface="mohammad bold art 1" pitchFamily="2" charset="-78"/>
          </a:endParaRPr>
        </a:p>
      </dsp:txBody>
      <dsp:txXfrm>
        <a:off x="40391" y="40391"/>
        <a:ext cx="11834641" cy="7466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778BD-22E6-F747-AD07-2627F21FB412}" type="datetimeFigureOut">
              <a:rPr lang="en-US" smtClean="0"/>
              <a:t>4/21/2019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C6C5B-01DE-924F-9529-1A8D066B2C73}" type="slidenum">
              <a:rPr lang="en-US" smtClean="0"/>
              <a:t>‹#›</a:t>
            </a:fld>
            <a:endParaRPr lang="en-US"/>
          </a:p>
        </p:txBody>
      </p:sp>
    </p:spTree>
    <p:extLst>
      <p:ext uri="{BB962C8B-B14F-4D97-AF65-F5344CB8AC3E}">
        <p14:creationId xmlns:p14="http://schemas.microsoft.com/office/powerpoint/2010/main" val="67600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KW"/>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16/08/1440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987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16/08/1440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4298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KW"/>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16/08/1440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0861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16/08/1440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71589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KW"/>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584352-4896-44F0-A209-39C488F0A516}" type="datetimeFigureOut">
              <a:rPr lang="ar-KW" smtClean="0"/>
              <a:t>16/08/1440</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92681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Date Placeholder 4"/>
          <p:cNvSpPr>
            <a:spLocks noGrp="1"/>
          </p:cNvSpPr>
          <p:nvPr>
            <p:ph type="dt" sz="half" idx="10"/>
          </p:nvPr>
        </p:nvSpPr>
        <p:spPr/>
        <p:txBody>
          <a:bodyPr/>
          <a:lstStyle/>
          <a:p>
            <a:fld id="{A6584352-4896-44F0-A209-39C488F0A516}" type="datetimeFigureOut">
              <a:rPr lang="ar-KW" smtClean="0"/>
              <a:t>16/08/1440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0353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KW"/>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7" name="Date Placeholder 6"/>
          <p:cNvSpPr>
            <a:spLocks noGrp="1"/>
          </p:cNvSpPr>
          <p:nvPr>
            <p:ph type="dt" sz="half" idx="10"/>
          </p:nvPr>
        </p:nvSpPr>
        <p:spPr/>
        <p:txBody>
          <a:bodyPr/>
          <a:lstStyle/>
          <a:p>
            <a:fld id="{A6584352-4896-44F0-A209-39C488F0A516}" type="datetimeFigureOut">
              <a:rPr lang="ar-KW" smtClean="0"/>
              <a:t>16/08/1440</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133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Date Placeholder 2"/>
          <p:cNvSpPr>
            <a:spLocks noGrp="1"/>
          </p:cNvSpPr>
          <p:nvPr>
            <p:ph type="dt" sz="half" idx="10"/>
          </p:nvPr>
        </p:nvSpPr>
        <p:spPr/>
        <p:txBody>
          <a:bodyPr/>
          <a:lstStyle/>
          <a:p>
            <a:fld id="{A6584352-4896-44F0-A209-39C488F0A516}" type="datetimeFigureOut">
              <a:rPr lang="ar-KW" smtClean="0"/>
              <a:t>16/08/1440</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21209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84352-4896-44F0-A209-39C488F0A516}" type="datetimeFigureOut">
              <a:rPr lang="ar-KW" smtClean="0"/>
              <a:t>16/08/1440</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27675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KW"/>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16/08/1440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315806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KW"/>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16/08/1440</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5614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KW"/>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584352-4896-44F0-A209-39C488F0A516}" type="datetimeFigureOut">
              <a:rPr lang="ar-KW" smtClean="0"/>
              <a:t>16/08/1440</a:t>
            </a:fld>
            <a:endParaRPr lang="ar-KW"/>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KW"/>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7D6B5-4F74-419E-BB4B-29ED9B35EF7E}" type="slidenum">
              <a:rPr lang="ar-KW" smtClean="0"/>
              <a:t>‹#›</a:t>
            </a:fld>
            <a:endParaRPr lang="ar-KW"/>
          </a:p>
        </p:txBody>
      </p:sp>
    </p:spTree>
    <p:extLst>
      <p:ext uri="{BB962C8B-B14F-4D97-AF65-F5344CB8AC3E}">
        <p14:creationId xmlns:p14="http://schemas.microsoft.com/office/powerpoint/2010/main" val="330950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306" y="1814942"/>
            <a:ext cx="9144000" cy="911710"/>
          </a:xfrm>
        </p:spPr>
        <p:txBody>
          <a:bodyPr>
            <a:normAutofit/>
          </a:bodyPr>
          <a:lstStyle/>
          <a:p>
            <a:r>
              <a:rPr lang="ar-KW" sz="4000" b="1" dirty="0">
                <a:solidFill>
                  <a:srgbClr val="AD8100"/>
                </a:solidFill>
                <a:cs typeface="mohammad bold art 1" pitchFamily="2" charset="-78"/>
              </a:rPr>
              <a:t>ورشة عمل</a:t>
            </a:r>
            <a:endParaRPr lang="ar-KW" sz="4000" dirty="0">
              <a:solidFill>
                <a:srgbClr val="AD8100"/>
              </a:solidFill>
            </a:endParaRPr>
          </a:p>
        </p:txBody>
      </p:sp>
      <p:sp>
        <p:nvSpPr>
          <p:cNvPr id="3" name="Subtitle 2"/>
          <p:cNvSpPr>
            <a:spLocks noGrp="1"/>
          </p:cNvSpPr>
          <p:nvPr>
            <p:ph type="subTitle" idx="1"/>
          </p:nvPr>
        </p:nvSpPr>
        <p:spPr>
          <a:xfrm>
            <a:off x="1351600" y="3060455"/>
            <a:ext cx="9144000" cy="575809"/>
          </a:xfrm>
        </p:spPr>
        <p:txBody>
          <a:bodyPr>
            <a:normAutofit lnSpcReduction="10000"/>
          </a:bodyPr>
          <a:lstStyle/>
          <a:p>
            <a:r>
              <a:rPr lang="ar-KW" sz="3600" b="1" dirty="0">
                <a:solidFill>
                  <a:srgbClr val="495E78"/>
                </a:solidFill>
                <a:cs typeface="mohammad bold art 1" pitchFamily="2" charset="-78"/>
              </a:rPr>
              <a:t>تعاملات الوسيط المسجل مع عملائه</a:t>
            </a:r>
            <a:endParaRPr lang="ar-KW" sz="3600" b="1" dirty="0">
              <a:solidFill>
                <a:srgbClr val="495E78"/>
              </a:solidFill>
              <a:cs typeface="mohammad bold art 1" pitchFamily="2" charset="-78"/>
            </a:endParaRPr>
          </a:p>
        </p:txBody>
      </p:sp>
      <p:cxnSp>
        <p:nvCxnSpPr>
          <p:cNvPr id="5" name="Straight Connector 4"/>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9" name="Subtitle 2"/>
          <p:cNvSpPr txBox="1">
            <a:spLocks/>
          </p:cNvSpPr>
          <p:nvPr/>
        </p:nvSpPr>
        <p:spPr>
          <a:xfrm>
            <a:off x="1101448" y="5912949"/>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a:t>
            </a:r>
            <a:r>
              <a:rPr lang="ar-KW" sz="1200" dirty="0" smtClean="0">
                <a:solidFill>
                  <a:schemeClr val="tx2">
                    <a:lumMod val="75000"/>
                  </a:schemeClr>
                </a:solidFill>
                <a:cs typeface="mohammad bold art 1" pitchFamily="2" charset="-78"/>
              </a:rPr>
              <a:t>الأسواق - </a:t>
            </a:r>
            <a:r>
              <a:rPr lang="ar-KW" sz="1200" dirty="0">
                <a:solidFill>
                  <a:schemeClr val="tx2">
                    <a:lumMod val="75000"/>
                  </a:schemeClr>
                </a:solidFill>
                <a:cs typeface="mohammad bold art 1" pitchFamily="2" charset="-78"/>
              </a:rPr>
              <a:t>22 أبريل 2019</a:t>
            </a:r>
            <a:endParaRPr lang="ar-KW" sz="1050" dirty="0" smtClean="0">
              <a:solidFill>
                <a:schemeClr val="tx2">
                  <a:lumMod val="75000"/>
                </a:schemeClr>
              </a:solidFill>
              <a:cs typeface="mohammad bold art 1" pitchFamily="2" charset="-78"/>
            </a:endParaRPr>
          </a:p>
        </p:txBody>
      </p:sp>
    </p:spTree>
    <p:extLst>
      <p:ext uri="{BB962C8B-B14F-4D97-AF65-F5344CB8AC3E}">
        <p14:creationId xmlns:p14="http://schemas.microsoft.com/office/powerpoint/2010/main" val="4045367175"/>
      </p:ext>
    </p:extLst>
  </p:cSld>
  <p:clrMapOvr>
    <a:masterClrMapping/>
  </p:clrMapOvr>
  <mc:AlternateContent xmlns:mc="http://schemas.openxmlformats.org/markup-compatibility/2006" xmlns:p14="http://schemas.microsoft.com/office/powerpoint/2010/main">
    <mc:Choice Requires="p14">
      <p:transition spd="slow" p14:dur="225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3259667"/>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u="sng" dirty="0">
                <a:solidFill>
                  <a:srgbClr val="AD8100"/>
                </a:solidFill>
                <a:latin typeface="Calibri" pitchFamily="34" charset="0"/>
                <a:cs typeface="mohammad bold art 1" pitchFamily="2" charset="-78"/>
              </a:rPr>
              <a:t>(يتبع) ثالثاً: التفويض</a:t>
            </a:r>
          </a:p>
          <a:p>
            <a:pPr lvl="1" indent="-342900" algn="just" rtl="1" fontAlgn="base">
              <a:lnSpc>
                <a:spcPct val="150000"/>
              </a:lnSpc>
              <a:spcBef>
                <a:spcPct val="0"/>
              </a:spcBef>
              <a:spcAft>
                <a:spcPts val="600"/>
              </a:spcAft>
              <a:buFont typeface="Wingdings" panose="05000000000000000000" pitchFamily="2" charset="2"/>
              <a:buChar char="§"/>
            </a:pPr>
            <a:r>
              <a:rPr lang="ar-KW" b="1" u="sng" dirty="0">
                <a:solidFill>
                  <a:schemeClr val="tx2"/>
                </a:solidFill>
                <a:latin typeface="Calibri" pitchFamily="34" charset="0"/>
                <a:cs typeface="mohammad bold art 1" pitchFamily="2" charset="-78"/>
              </a:rPr>
              <a:t>دور الوسيط المسجل في إصدار التفويض لاعتماده من وكالة المقاصة</a:t>
            </a:r>
          </a:p>
          <a:p>
            <a:pPr marL="800100" lvl="2" algn="just" rtl="1" fontAlgn="base">
              <a:lnSpc>
                <a:spcPct val="150000"/>
              </a:lnSpc>
              <a:spcBef>
                <a:spcPct val="0"/>
              </a:spcBef>
              <a:spcAft>
                <a:spcPts val="600"/>
              </a:spcAft>
            </a:pPr>
            <a:endParaRPr lang="ar-KW" sz="800" dirty="0">
              <a:solidFill>
                <a:schemeClr val="tx2"/>
              </a:solidFill>
              <a:latin typeface="Calibri" pitchFamily="34" charset="0"/>
              <a:cs typeface="mohammad bold art 1" pitchFamily="2" charset="-78"/>
            </a:endParaRPr>
          </a:p>
          <a:p>
            <a:pPr marL="800100" lvl="2" algn="just" rtl="1"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تعبئة النموذج الخاص بالتفويض من قبل المفوض (أو من يمثله قانوناً) والمفوض إليه شخصياً أمام الوسيط المسجل</a:t>
            </a:r>
            <a:r>
              <a:rPr lang="ar-KW" sz="2000" dirty="0" smtClean="0">
                <a:solidFill>
                  <a:schemeClr val="tx2"/>
                </a:solidFill>
                <a:latin typeface="Calibri" pitchFamily="34" charset="0"/>
                <a:cs typeface="mohammad bold art 1" pitchFamily="2" charset="-78"/>
              </a:rPr>
              <a:t>.</a:t>
            </a:r>
            <a:endParaRPr lang="ar-KW" sz="800" dirty="0">
              <a:solidFill>
                <a:schemeClr val="tx2"/>
              </a:solidFill>
              <a:latin typeface="Calibri" pitchFamily="34" charset="0"/>
              <a:cs typeface="mohammad bold art 1" pitchFamily="2" charset="-78"/>
            </a:endParaRPr>
          </a:p>
          <a:p>
            <a:pPr marL="800100" lvl="2" algn="just" rtl="1"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التحقق من استيفاء كامل البيانات والمستندات لنموذج التفويض، ونموذج اعرف عميلك، ومن ثم تقديمه إلى وكالة المقاصة للمراجعة والاعتماد.</a:t>
            </a:r>
            <a:endParaRPr lang="ar-KW" sz="20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769145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32596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u="sng" dirty="0">
                <a:solidFill>
                  <a:srgbClr val="AD8100"/>
                </a:solidFill>
                <a:latin typeface="Calibri" pitchFamily="34" charset="0"/>
                <a:cs typeface="mohammad bold art 1" pitchFamily="2" charset="-78"/>
              </a:rPr>
              <a:t>(يتبع) ثالثاً: التفويض</a:t>
            </a:r>
          </a:p>
          <a:p>
            <a:pPr lvl="1" indent="-342900" algn="just" rtl="1" fontAlgn="base">
              <a:lnSpc>
                <a:spcPct val="150000"/>
              </a:lnSpc>
              <a:spcBef>
                <a:spcPct val="0"/>
              </a:spcBef>
              <a:spcAft>
                <a:spcPts val="600"/>
              </a:spcAft>
              <a:buFont typeface="Wingdings" panose="05000000000000000000" pitchFamily="2" charset="2"/>
              <a:buChar char="§"/>
            </a:pPr>
            <a:r>
              <a:rPr lang="ar-KW" b="1" u="sng" dirty="0">
                <a:solidFill>
                  <a:schemeClr val="tx2"/>
                </a:solidFill>
                <a:latin typeface="Calibri" pitchFamily="34" charset="0"/>
                <a:cs typeface="mohammad bold art 1" pitchFamily="2" charset="-78"/>
              </a:rPr>
              <a:t>التزامات الوسيط المسجل بعملية التفويض</a:t>
            </a:r>
          </a:p>
          <a:p>
            <a:pPr marL="800100" lvl="2" algn="just" rtl="1" fontAlgn="base">
              <a:lnSpc>
                <a:spcPct val="150000"/>
              </a:lnSpc>
              <a:spcBef>
                <a:spcPct val="0"/>
              </a:spcBef>
              <a:spcAft>
                <a:spcPts val="600"/>
              </a:spcAft>
            </a:pPr>
            <a:endParaRPr lang="ar-KW" sz="800" dirty="0">
              <a:solidFill>
                <a:schemeClr val="tx2"/>
              </a:solidFill>
              <a:latin typeface="Calibri" pitchFamily="34" charset="0"/>
              <a:cs typeface="mohammad bold art 1" pitchFamily="2" charset="-78"/>
            </a:endParaRPr>
          </a:p>
          <a:p>
            <a:pPr marL="800100" lvl="2" algn="just" rtl="1"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اتخاذ كافة الإجراءات اللازمة والكافية للتأكد من شخصية العميل، فلا يتم استقبال أي أمر إلا بعد التأكد من أن هذه الأوامر صادرة من صاحب الحساب أو الشخص المفوض إليه</a:t>
            </a:r>
            <a:r>
              <a:rPr lang="ar-KW" sz="2000" dirty="0" smtClean="0">
                <a:solidFill>
                  <a:schemeClr val="tx2"/>
                </a:solidFill>
                <a:latin typeface="Calibri" pitchFamily="34" charset="0"/>
                <a:cs typeface="mohammad bold art 1" pitchFamily="2" charset="-78"/>
              </a:rPr>
              <a:t>.</a:t>
            </a:r>
          </a:p>
          <a:p>
            <a:pPr marL="800100" lvl="2" algn="just" rtl="1" fontAlgn="base">
              <a:lnSpc>
                <a:spcPct val="150000"/>
              </a:lnSpc>
              <a:spcBef>
                <a:spcPct val="0"/>
              </a:spcBef>
              <a:spcAft>
                <a:spcPts val="600"/>
              </a:spcAft>
            </a:pPr>
            <a:endParaRPr lang="ar-KW" sz="800" dirty="0">
              <a:solidFill>
                <a:schemeClr val="tx2"/>
              </a:solidFill>
              <a:latin typeface="Calibri" pitchFamily="34" charset="0"/>
              <a:cs typeface="mohammad bold art 1" pitchFamily="2" charset="-78"/>
            </a:endParaRPr>
          </a:p>
          <a:p>
            <a:pPr marL="800100" lvl="2" algn="just" rtl="1"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التحقق من صلاحية التفويض قبل إتمام أي عمليات بيع أو شراء من قبل المفوض إليه.</a:t>
            </a:r>
            <a:endParaRPr lang="ar-KW" sz="20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4498078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a:solidFill>
                  <a:srgbClr val="AD8100"/>
                </a:solidFill>
                <a:latin typeface="Calibri" pitchFamily="34" charset="0"/>
                <a:cs typeface="mohammad bold art 1" pitchFamily="2" charset="-78"/>
              </a:rPr>
              <a:t>وسائل تلقي الأوامر من العملاء</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6107289" y="1938867"/>
            <a:ext cx="5339644" cy="25541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sz="2000" b="1" dirty="0">
                <a:solidFill>
                  <a:schemeClr val="tx2"/>
                </a:solidFill>
                <a:latin typeface="Calibri" pitchFamily="34" charset="0"/>
                <a:cs typeface="mohammad bold art 1" pitchFamily="2" charset="-78"/>
              </a:rPr>
              <a:t>تتنوع وسائل تلقي أوامر العملاء لدى الوسيط المسجل لتنفيذها في بورصة الأوراق المالية، وهي موزعة على عدة أشكال منصوص عليها في اللائحة التنفيذية لقانون الهيئة، وهي كالآتي</a:t>
            </a:r>
            <a:r>
              <a:rPr lang="ar-KW" sz="2000" b="1" dirty="0" smtClean="0">
                <a:solidFill>
                  <a:schemeClr val="tx2"/>
                </a:solidFill>
                <a:latin typeface="Calibri" pitchFamily="34" charset="0"/>
                <a:cs typeface="mohammad bold art 1" pitchFamily="2" charset="-78"/>
              </a:rPr>
              <a:t>:</a:t>
            </a:r>
            <a:endParaRPr lang="ar-KW" sz="2000" b="1" dirty="0">
              <a:solidFill>
                <a:schemeClr val="tx2"/>
              </a:solidFill>
              <a:latin typeface="Calibri" pitchFamily="34" charset="0"/>
              <a:cs typeface="mohammad bold art 1" pitchFamily="2" charset="-78"/>
            </a:endParaRPr>
          </a:p>
        </p:txBody>
      </p:sp>
      <p:graphicFrame>
        <p:nvGraphicFramePr>
          <p:cNvPr id="12" name="Diagram 11"/>
          <p:cNvGraphicFramePr/>
          <p:nvPr>
            <p:extLst>
              <p:ext uri="{D42A27DB-BD31-4B8C-83A1-F6EECF244321}">
                <p14:modId xmlns:p14="http://schemas.microsoft.com/office/powerpoint/2010/main" val="984172036"/>
              </p:ext>
            </p:extLst>
          </p:nvPr>
        </p:nvGraphicFramePr>
        <p:xfrm>
          <a:off x="611560" y="1518354"/>
          <a:ext cx="5112568" cy="45003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55241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fontScale="92500"/>
          </a:bodyPr>
          <a:lstStyle/>
          <a:p>
            <a:pPr lvl="0" rtl="1" fontAlgn="base">
              <a:spcBef>
                <a:spcPct val="0"/>
              </a:spcBef>
              <a:spcAft>
                <a:spcPts val="600"/>
              </a:spcAft>
            </a:pPr>
            <a:r>
              <a:rPr lang="ar-KW" sz="4000" dirty="0">
                <a:solidFill>
                  <a:srgbClr val="AD8100"/>
                </a:solidFill>
                <a:latin typeface="Calibri" pitchFamily="34" charset="0"/>
                <a:cs typeface="mohammad bold art 1" pitchFamily="2" charset="-78"/>
              </a:rPr>
              <a:t>متطلبات عامة حول وسائل تلقي الأوامر من العملاء</a:t>
            </a:r>
            <a:endParaRPr lang="ar-KW" sz="4000" dirty="0">
              <a:solidFill>
                <a:srgbClr val="AD8100"/>
              </a:solidFill>
            </a:endParaRPr>
          </a:p>
        </p:txBody>
      </p:sp>
      <p:cxnSp>
        <p:nvCxnSpPr>
          <p:cNvPr id="13" name="Straight Connector 12"/>
          <p:cNvCxnSpPr/>
          <p:nvPr/>
        </p:nvCxnSpPr>
        <p:spPr>
          <a:xfrm>
            <a:off x="1428044" y="1428044"/>
            <a:ext cx="9149645" cy="1"/>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sz="2000" dirty="0">
                <a:solidFill>
                  <a:schemeClr val="tx2"/>
                </a:solidFill>
                <a:latin typeface="Calibri" pitchFamily="34" charset="0"/>
                <a:cs typeface="mohammad bold art 1" pitchFamily="2" charset="-78"/>
              </a:rPr>
              <a:t>يتوجب على الوسيط المسجل الالتزام بعدة متطلبات عامة تتعلق بآليات ووسائل تلقي الأوامر من العملاء، لعل أبرزها ما يلي:</a:t>
            </a:r>
          </a:p>
          <a:p>
            <a:pPr marL="800100" lvl="1" indent="-342900" algn="just" rtl="1" fontAlgn="base">
              <a:lnSpc>
                <a:spcPct val="150000"/>
              </a:lnSpc>
              <a:spcBef>
                <a:spcPct val="0"/>
              </a:spcBef>
              <a:spcAft>
                <a:spcPts val="600"/>
              </a:spcAft>
              <a:buFont typeface="Wingdings" panose="05000000000000000000" pitchFamily="2" charset="2"/>
              <a:buChar char="§"/>
            </a:pPr>
            <a:r>
              <a:rPr lang="ar-KW" dirty="0">
                <a:solidFill>
                  <a:schemeClr val="tx2"/>
                </a:solidFill>
                <a:latin typeface="Calibri" pitchFamily="34" charset="0"/>
                <a:cs typeface="mohammad bold art 1" pitchFamily="2" charset="-78"/>
              </a:rPr>
              <a:t>	توفير وسيلة أو أكثر من وسائل تلقي الأوامر من العملاء، على أن يكون لكل وسيلة نظام خاص بها وفقاً للمتطلبات المعتمدة.</a:t>
            </a:r>
          </a:p>
          <a:p>
            <a:pPr marL="800100" lvl="1" indent="-342900" algn="just" rtl="1" fontAlgn="base">
              <a:lnSpc>
                <a:spcPct val="150000"/>
              </a:lnSpc>
              <a:spcBef>
                <a:spcPct val="0"/>
              </a:spcBef>
              <a:spcAft>
                <a:spcPts val="600"/>
              </a:spcAft>
              <a:buFont typeface="Wingdings" panose="05000000000000000000" pitchFamily="2" charset="2"/>
              <a:buChar char="§"/>
            </a:pPr>
            <a:r>
              <a:rPr lang="ar-KW" dirty="0">
                <a:solidFill>
                  <a:schemeClr val="tx2"/>
                </a:solidFill>
                <a:latin typeface="Calibri" pitchFamily="34" charset="0"/>
                <a:cs typeface="mohammad bold art 1" pitchFamily="2" charset="-78"/>
              </a:rPr>
              <a:t>	إعداد السياسات والإجراءات الخاصة بأنظمة الاحتفاظ بسجلات الأوامر.</a:t>
            </a:r>
          </a:p>
          <a:p>
            <a:pPr marL="800100" lvl="1" indent="-342900" algn="just" rtl="1" fontAlgn="base">
              <a:lnSpc>
                <a:spcPct val="150000"/>
              </a:lnSpc>
              <a:spcBef>
                <a:spcPct val="0"/>
              </a:spcBef>
              <a:spcAft>
                <a:spcPts val="600"/>
              </a:spcAft>
              <a:buFont typeface="Wingdings" panose="05000000000000000000" pitchFamily="2" charset="2"/>
              <a:buChar char="§"/>
            </a:pPr>
            <a:r>
              <a:rPr lang="ar-KW" dirty="0">
                <a:solidFill>
                  <a:schemeClr val="tx2"/>
                </a:solidFill>
                <a:latin typeface="Calibri" pitchFamily="34" charset="0"/>
                <a:cs typeface="mohammad bold art 1" pitchFamily="2" charset="-78"/>
              </a:rPr>
              <a:t>	توفير وسيلة أخرى (من الوسائل المشار إليها) لتلقي الأوامر من العملاء في حال حدوث أعطال أو مشاكل في أي نظام من الأنظمة الخاصة بوسائل تلقي أوامر العملاء.</a:t>
            </a:r>
          </a:p>
        </p:txBody>
      </p:sp>
    </p:spTree>
    <p:extLst>
      <p:ext uri="{BB962C8B-B14F-4D97-AF65-F5344CB8AC3E}">
        <p14:creationId xmlns:p14="http://schemas.microsoft.com/office/powerpoint/2010/main" val="2134854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a:solidFill>
                  <a:srgbClr val="AD8100"/>
                </a:solidFill>
                <a:latin typeface="Calibri" pitchFamily="34" charset="0"/>
                <a:cs typeface="mohammad bold art 1" pitchFamily="2" charset="-78"/>
              </a:rPr>
              <a:t>التعامل مع المحادثات الهاتفية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2012576"/>
            <a:ext cx="11551356" cy="32596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dirty="0">
                <a:solidFill>
                  <a:schemeClr val="tx2"/>
                </a:solidFill>
                <a:latin typeface="Calibri" pitchFamily="34" charset="0"/>
                <a:cs typeface="mohammad bold art 1" pitchFamily="2" charset="-78"/>
              </a:rPr>
              <a:t>تبين من الواقع العملي إن المحادثات الهاتفية هي من أكثر وسائل تلقي أوامر العملاء شيوعاً لدى المتعاملين والوسطاء المسجلين، والتي يترتب عليها تواصل مباشر بين الوسيط المسجل والعميل، الأمر الذي يحتم على الوسيط اتخاذ عدة إجراءات لاستيفاء المتطلبات المعتمدة باللائحة التنفيذية لهذه الوسيلة.</a:t>
            </a:r>
          </a:p>
        </p:txBody>
      </p:sp>
    </p:spTree>
    <p:extLst>
      <p:ext uri="{BB962C8B-B14F-4D97-AF65-F5344CB8AC3E}">
        <p14:creationId xmlns:p14="http://schemas.microsoft.com/office/powerpoint/2010/main" val="1560220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a:solidFill>
                  <a:srgbClr val="AD8100"/>
                </a:solidFill>
                <a:latin typeface="Calibri" pitchFamily="34" charset="0"/>
                <a:cs typeface="mohammad bold art 1" pitchFamily="2" charset="-78"/>
              </a:rPr>
              <a:t>التعامل مع المحادثات الهاتفية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32596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dirty="0">
                <a:solidFill>
                  <a:schemeClr val="tx2"/>
                </a:solidFill>
                <a:latin typeface="Calibri" pitchFamily="34" charset="0"/>
                <a:cs typeface="mohammad bold art 1" pitchFamily="2" charset="-78"/>
              </a:rPr>
              <a:t>يلتزم الوسيط المسجل عند قيامه باستقبال أوامر العملاء من خلال المحادثات الهاتفية بالآتي:</a:t>
            </a:r>
          </a:p>
          <a:p>
            <a:pPr marL="342900" indent="-342900" algn="just" rtl="1" fontAlgn="base">
              <a:lnSpc>
                <a:spcPct val="150000"/>
              </a:lnSpc>
              <a:spcBef>
                <a:spcPct val="0"/>
              </a:spcBef>
              <a:spcAft>
                <a:spcPts val="600"/>
              </a:spcAft>
              <a:buFont typeface="Wingdings" panose="05000000000000000000" pitchFamily="2" charset="2"/>
              <a:buChar char="§"/>
            </a:pPr>
            <a:r>
              <a:rPr lang="ar-KW" dirty="0">
                <a:solidFill>
                  <a:schemeClr val="tx2"/>
                </a:solidFill>
                <a:latin typeface="Calibri" pitchFamily="34" charset="0"/>
                <a:cs typeface="mohammad bold art 1" pitchFamily="2" charset="-78"/>
              </a:rPr>
              <a:t>التأكد من شخصية العميل المتصل قبل البدء باستقبال أوامره، بحيث يتم التأكد من أمر العميل صادر من صاحب الحساب نفسه أو من الشخص المفوض عنه.</a:t>
            </a:r>
          </a:p>
          <a:p>
            <a:pPr marL="342900" indent="-342900" algn="just" rtl="1" fontAlgn="base">
              <a:lnSpc>
                <a:spcPct val="150000"/>
              </a:lnSpc>
              <a:spcBef>
                <a:spcPct val="0"/>
              </a:spcBef>
              <a:spcAft>
                <a:spcPts val="600"/>
              </a:spcAft>
              <a:buFont typeface="Wingdings" panose="05000000000000000000" pitchFamily="2" charset="2"/>
              <a:buChar char="§"/>
            </a:pPr>
            <a:r>
              <a:rPr lang="ar-KW" dirty="0" smtClean="0">
                <a:solidFill>
                  <a:schemeClr val="tx2"/>
                </a:solidFill>
                <a:latin typeface="Calibri" pitchFamily="34" charset="0"/>
                <a:cs typeface="mohammad bold art 1" pitchFamily="2" charset="-78"/>
              </a:rPr>
              <a:t>التأكد من وجود وتسجيل كافة التفاصيل المتعلقة بالأمر الصادر من العميل من خلال المحادثات الهاتفية، والتي يجب أن تتضمن بحد أدنى ما يلي:</a:t>
            </a:r>
            <a:endParaRPr lang="ar-KW" dirty="0">
              <a:solidFill>
                <a:schemeClr val="tx2"/>
              </a:solidFill>
              <a:latin typeface="Calibri" pitchFamily="34" charset="0"/>
              <a:cs typeface="mohammad bold art 1" pitchFamily="2" charset="-78"/>
            </a:endParaRPr>
          </a:p>
        </p:txBody>
      </p:sp>
      <p:graphicFrame>
        <p:nvGraphicFramePr>
          <p:cNvPr id="10" name="Diagram 9"/>
          <p:cNvGraphicFramePr/>
          <p:nvPr>
            <p:extLst>
              <p:ext uri="{D42A27DB-BD31-4B8C-83A1-F6EECF244321}">
                <p14:modId xmlns:p14="http://schemas.microsoft.com/office/powerpoint/2010/main" val="687829523"/>
              </p:ext>
            </p:extLst>
          </p:nvPr>
        </p:nvGraphicFramePr>
        <p:xfrm>
          <a:off x="169333" y="4788009"/>
          <a:ext cx="11915423" cy="828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19680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a:solidFill>
                  <a:srgbClr val="AD8100"/>
                </a:solidFill>
                <a:latin typeface="Calibri" pitchFamily="34" charset="0"/>
                <a:cs typeface="mohammad bold art 1" pitchFamily="2" charset="-78"/>
              </a:rPr>
              <a:t>التعامل مع المحادثات الهاتفية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15471" y="1985682"/>
            <a:ext cx="11551356" cy="325966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dirty="0">
                <a:solidFill>
                  <a:schemeClr val="tx2"/>
                </a:solidFill>
                <a:latin typeface="Calibri" pitchFamily="34" charset="0"/>
                <a:cs typeface="mohammad bold art 1" pitchFamily="2" charset="-78"/>
              </a:rPr>
              <a:t>يتوجب على الوسيط المسجل وممثليه عند تنفيذ أوامر العملاء المستلمة من خلال المحادثات الهاتفية مراعاة الجوانب التالية:</a:t>
            </a: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اتخاذ الإجراءات الكفيلة التي من شأنها توعية العملاء حول سلوكيات وممارسات التداول الخاطئة، وعلى وجه الخصوص توعية العملاء الذين قد تحمل أوامرهم الوقوع في ممارسات خاطئة.</a:t>
            </a:r>
          </a:p>
          <a:p>
            <a:pPr marL="171450" indent="-171450" algn="just" rtl="1" fontAlgn="base">
              <a:lnSpc>
                <a:spcPct val="150000"/>
              </a:lnSpc>
              <a:spcBef>
                <a:spcPct val="0"/>
              </a:spcBef>
              <a:spcAft>
                <a:spcPts val="600"/>
              </a:spcAft>
              <a:buFont typeface="Wingdings" panose="05000000000000000000" pitchFamily="2" charset="2"/>
              <a:buChar char="§"/>
            </a:pPr>
            <a:endParaRPr lang="ar-KW" sz="1100" b="1" dirty="0">
              <a:solidFill>
                <a:schemeClr val="tx2"/>
              </a:solidFill>
              <a:latin typeface="Calibri" pitchFamily="34" charset="0"/>
              <a:cs typeface="mohammad bold art 1" pitchFamily="2" charset="-78"/>
            </a:endParaRP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بذل العناية اللازمة لتنفيذ أوامر العملاء بالسرعة والدقة المطلوبة، وذلك طبقاً لأولوية توقيت استلام الأمر، وبما يحقق مصلحة العميل.</a:t>
            </a:r>
          </a:p>
        </p:txBody>
      </p:sp>
    </p:spTree>
    <p:extLst>
      <p:ext uri="{BB962C8B-B14F-4D97-AF65-F5344CB8AC3E}">
        <p14:creationId xmlns:p14="http://schemas.microsoft.com/office/powerpoint/2010/main" val="232314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smtClean="0">
                <a:solidFill>
                  <a:srgbClr val="AD8100"/>
                </a:solidFill>
                <a:latin typeface="Calibri" pitchFamily="34" charset="0"/>
                <a:cs typeface="mohammad bold art 1" pitchFamily="2" charset="-78"/>
              </a:rPr>
              <a:t>التعامل مع المحادثات الهاتفية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470647" y="1931894"/>
            <a:ext cx="11551356" cy="325966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dirty="0">
                <a:solidFill>
                  <a:schemeClr val="tx2"/>
                </a:solidFill>
                <a:latin typeface="Calibri" pitchFamily="34" charset="0"/>
                <a:cs typeface="mohammad bold art 1" pitchFamily="2" charset="-78"/>
              </a:rPr>
              <a:t>(يتبع) يتوجب على الوسيط المسجل وممثليه عند تنفيذ أوامر العملاء المستلمة من خلال المحادثات الهاتفية مراعاة الجوانب التالية:</a:t>
            </a: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التحقق من قدرة العميل على الوفاء بالمستحقات الناتجة عن تنفيذ أوامره، سواء كأرصدة أوراق مالية في حالات أوامر البيع، أو توافر الأرصدة النقدية في حالات أوامر الشراء.</a:t>
            </a:r>
          </a:p>
          <a:p>
            <a:pPr marL="171450" indent="-171450" algn="just" rtl="1" fontAlgn="base">
              <a:lnSpc>
                <a:spcPct val="150000"/>
              </a:lnSpc>
              <a:spcBef>
                <a:spcPct val="0"/>
              </a:spcBef>
              <a:spcAft>
                <a:spcPts val="600"/>
              </a:spcAft>
              <a:buFont typeface="Wingdings" panose="05000000000000000000" pitchFamily="2" charset="2"/>
              <a:buChar char="§"/>
            </a:pPr>
            <a:endParaRPr lang="ar-KW" sz="1100" b="1" dirty="0">
              <a:solidFill>
                <a:schemeClr val="tx2"/>
              </a:solidFill>
              <a:latin typeface="Calibri" pitchFamily="34" charset="0"/>
              <a:cs typeface="mohammad bold art 1" pitchFamily="2" charset="-78"/>
            </a:endParaRP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في جميع الأحوال والأوقات، قيام الوسيط بالتأكيد على كافة التفاصيل الخاصة بأمر العميل قبل التنفيذ، سواء كان ذلك لأول أمر للعميل أو الأوامر اللاحقة له خلال جلسة التداول.</a:t>
            </a:r>
          </a:p>
          <a:p>
            <a:pPr algn="just" rtl="1" fontAlgn="base">
              <a:lnSpc>
                <a:spcPct val="150000"/>
              </a:lnSpc>
              <a:spcBef>
                <a:spcPct val="0"/>
              </a:spcBef>
              <a:spcAft>
                <a:spcPts val="600"/>
              </a:spcAft>
              <a:buFont typeface="Wingdings" panose="05000000000000000000" pitchFamily="2" charset="2"/>
              <a:buChar char="§"/>
            </a:pPr>
            <a:endParaRPr lang="ar-KW" sz="1100" b="1" dirty="0">
              <a:solidFill>
                <a:schemeClr val="tx2"/>
              </a:solidFill>
              <a:latin typeface="Calibri" pitchFamily="34" charset="0"/>
              <a:cs typeface="mohammad bold art 1" pitchFamily="2" charset="-78"/>
            </a:endParaRPr>
          </a:p>
          <a:p>
            <a:pPr algn="just" rtl="1" fontAlgn="base">
              <a:lnSpc>
                <a:spcPct val="150000"/>
              </a:lnSpc>
              <a:spcBef>
                <a:spcPct val="0"/>
              </a:spcBef>
              <a:spcAft>
                <a:spcPts val="600"/>
              </a:spcAft>
            </a:pPr>
            <a:endParaRPr lang="ar-KW"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588499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dirty="0" smtClean="0">
                <a:solidFill>
                  <a:srgbClr val="AD8100"/>
                </a:solidFill>
                <a:latin typeface="Calibri" pitchFamily="34" charset="0"/>
                <a:cs typeface="mohammad bold art 1" pitchFamily="2" charset="-78"/>
              </a:rPr>
              <a:t>التعامل مع المحادثات الهاتفية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470647" y="1967753"/>
            <a:ext cx="11551356" cy="3259667"/>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dirty="0">
                <a:solidFill>
                  <a:schemeClr val="tx2"/>
                </a:solidFill>
                <a:latin typeface="Calibri" pitchFamily="34" charset="0"/>
                <a:cs typeface="mohammad bold art 1" pitchFamily="2" charset="-78"/>
              </a:rPr>
              <a:t>(يتبع) يتوجب على الوسيط المسجل وممثليه عند تنفيذ أوامر العملاء المستلمة من خلال المحادثات الهاتفية مراعاة الجوانب التالية:</a:t>
            </a: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التزام الوسيط المسجل وممثليه بتنفيذ أوامر العملاء فقط، وألا تشكل عملية تنفيذ الأمر وجود أي نوع أو شكل من أشكال إدارة الحساب أو اتخاذ أية قرارات نيابة عن العميل.</a:t>
            </a:r>
          </a:p>
          <a:p>
            <a:pPr marL="171450" indent="-171450" algn="just" rtl="1" fontAlgn="base">
              <a:lnSpc>
                <a:spcPct val="150000"/>
              </a:lnSpc>
              <a:spcBef>
                <a:spcPct val="0"/>
              </a:spcBef>
              <a:spcAft>
                <a:spcPts val="600"/>
              </a:spcAft>
              <a:buFont typeface="Wingdings" panose="05000000000000000000" pitchFamily="2" charset="2"/>
              <a:buChar char="§"/>
            </a:pPr>
            <a:endParaRPr lang="ar-KW" sz="1100" b="1" dirty="0">
              <a:solidFill>
                <a:schemeClr val="tx2"/>
              </a:solidFill>
              <a:latin typeface="Calibri" pitchFamily="34" charset="0"/>
              <a:cs typeface="mohammad bold art 1" pitchFamily="2" charset="-78"/>
            </a:endParaRPr>
          </a:p>
          <a:p>
            <a:pPr marL="342900" indent="-342900" algn="just" rtl="1" fontAlgn="base">
              <a:lnSpc>
                <a:spcPct val="150000"/>
              </a:lnSpc>
              <a:spcBef>
                <a:spcPct val="0"/>
              </a:spcBef>
              <a:spcAft>
                <a:spcPts val="600"/>
              </a:spcAft>
              <a:buFont typeface="Wingdings" panose="05000000000000000000" pitchFamily="2" charset="2"/>
              <a:buChar char="§"/>
            </a:pPr>
            <a:r>
              <a:rPr lang="ar-KW" b="1" dirty="0">
                <a:solidFill>
                  <a:schemeClr val="tx2"/>
                </a:solidFill>
                <a:latin typeface="Calibri" pitchFamily="34" charset="0"/>
                <a:cs typeface="mohammad bold art 1" pitchFamily="2" charset="-78"/>
              </a:rPr>
              <a:t>متابعة حالة جميع الأوامر الخاصة بالعملاء، وكذلك المتابعة الدائمة لإجراءات السداد للأوامر المنفذة، بما فيها حالات العملاء المتوقفين عن السداد وفقاً للأنظمة الصادرة من المقاصة.  </a:t>
            </a:r>
          </a:p>
          <a:p>
            <a:pPr algn="just" rtl="1" fontAlgn="base">
              <a:lnSpc>
                <a:spcPct val="150000"/>
              </a:lnSpc>
              <a:spcBef>
                <a:spcPct val="0"/>
              </a:spcBef>
              <a:spcAft>
                <a:spcPts val="600"/>
              </a:spcAft>
            </a:pPr>
            <a:endParaRPr lang="ar-KW"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41283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268514" y="5919220"/>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437983" y="2969281"/>
            <a:ext cx="9144000" cy="944331"/>
          </a:xfrm>
        </p:spPr>
        <p:txBody>
          <a:bodyPr>
            <a:normAutofit/>
          </a:bodyPr>
          <a:lstStyle/>
          <a:p>
            <a:pPr lvl="0" rtl="1" fontAlgn="base">
              <a:spcBef>
                <a:spcPct val="0"/>
              </a:spcBef>
              <a:spcAft>
                <a:spcPts val="600"/>
              </a:spcAft>
            </a:pPr>
            <a:r>
              <a:rPr lang="ar-KW" sz="5400" b="1" dirty="0" smtClean="0">
                <a:solidFill>
                  <a:srgbClr val="495E78"/>
                </a:solidFill>
                <a:latin typeface="Calibri" pitchFamily="34" charset="0"/>
                <a:cs typeface="mohammad bold art 1" pitchFamily="2" charset="-78"/>
              </a:rPr>
              <a:t>«</a:t>
            </a:r>
            <a:r>
              <a:rPr lang="ar-KW" sz="5400" b="1" dirty="0" smtClean="0">
                <a:solidFill>
                  <a:srgbClr val="AD8100"/>
                </a:solidFill>
                <a:latin typeface="Calibri" pitchFamily="34" charset="0"/>
                <a:cs typeface="mohammad bold art 1" pitchFamily="2" charset="-78"/>
              </a:rPr>
              <a:t> </a:t>
            </a:r>
            <a:r>
              <a:rPr lang="ar-KW" sz="5400" b="1" dirty="0" smtClean="0">
                <a:solidFill>
                  <a:srgbClr val="AD8100"/>
                </a:solidFill>
                <a:latin typeface="Calibri" pitchFamily="34" charset="0"/>
                <a:cs typeface="mohammad bold art 1" pitchFamily="2" charset="-78"/>
              </a:rPr>
              <a:t>شكر</a:t>
            </a:r>
            <a:r>
              <a:rPr lang="ar-KW" sz="5400" b="1" dirty="0" smtClean="0">
                <a:solidFill>
                  <a:srgbClr val="AD8100"/>
                </a:solidFill>
                <a:latin typeface="Calibri" pitchFamily="34" charset="0"/>
                <a:cs typeface="mohammad bold art 1" pitchFamily="2" charset="-78"/>
              </a:rPr>
              <a:t>اً</a:t>
            </a:r>
            <a:r>
              <a:rPr lang="ar-KW" sz="5400" b="1" dirty="0" smtClean="0">
                <a:solidFill>
                  <a:srgbClr val="AD8100"/>
                </a:solidFill>
                <a:latin typeface="Calibri" pitchFamily="34" charset="0"/>
                <a:cs typeface="mohammad bold art 1" pitchFamily="2" charset="-78"/>
              </a:rPr>
              <a:t> </a:t>
            </a:r>
            <a:r>
              <a:rPr lang="ar-KW" sz="5400" b="1" dirty="0" smtClean="0">
                <a:solidFill>
                  <a:srgbClr val="495E78"/>
                </a:solidFill>
                <a:latin typeface="Calibri" pitchFamily="34" charset="0"/>
                <a:cs typeface="mohammad bold art 1" pitchFamily="2" charset="-78"/>
              </a:rPr>
              <a:t>»</a:t>
            </a:r>
            <a:endParaRPr lang="ar-KW" sz="5400" b="1" dirty="0">
              <a:solidFill>
                <a:srgbClr val="495E78"/>
              </a:solidFill>
              <a:latin typeface="Calibri" pitchFamily="34" charset="0"/>
              <a:cs typeface="mohammad bold art 1" pitchFamily="2" charset="-78"/>
            </a:endParaRPr>
          </a:p>
        </p:txBody>
      </p:sp>
      <p:cxnSp>
        <p:nvCxnSpPr>
          <p:cNvPr id="13" name="Straight Connector 12"/>
          <p:cNvCxnSpPr/>
          <p:nvPr/>
        </p:nvCxnSpPr>
        <p:spPr>
          <a:xfrm>
            <a:off x="4622398" y="3846050"/>
            <a:ext cx="2775169" cy="9772"/>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713073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Content Placeholder 2"/>
          <p:cNvSpPr txBox="1">
            <a:spLocks/>
          </p:cNvSpPr>
          <p:nvPr/>
        </p:nvSpPr>
        <p:spPr>
          <a:xfrm>
            <a:off x="322045" y="2062682"/>
            <a:ext cx="11537244" cy="325438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spcBef>
                <a:spcPct val="0"/>
              </a:spcBef>
              <a:spcAft>
                <a:spcPts val="600"/>
              </a:spcAft>
            </a:pPr>
            <a:r>
              <a:rPr lang="ar-KW" sz="2800" dirty="0" smtClean="0">
                <a:solidFill>
                  <a:schemeClr val="tx2"/>
                </a:solidFill>
                <a:latin typeface="Calibri" pitchFamily="34" charset="0"/>
                <a:cs typeface="mohammad bold art 1" pitchFamily="2" charset="-78"/>
              </a:rPr>
              <a:t>استكمالاً لدور هيئة أسواق المال في توعية الجمهور بمختلف أنواعهم</a:t>
            </a:r>
            <a:r>
              <a:rPr lang="en-US" sz="2800" dirty="0" smtClean="0">
                <a:solidFill>
                  <a:schemeClr val="tx2"/>
                </a:solidFill>
                <a:latin typeface="Calibri" pitchFamily="34" charset="0"/>
                <a:cs typeface="mohammad bold art 1" pitchFamily="2" charset="-78"/>
              </a:rPr>
              <a:t> </a:t>
            </a:r>
            <a:r>
              <a:rPr lang="ar-KW" sz="2800" dirty="0" smtClean="0">
                <a:solidFill>
                  <a:schemeClr val="tx2"/>
                </a:solidFill>
                <a:latin typeface="Calibri" pitchFamily="34" charset="0"/>
                <a:cs typeface="mohammad bold art 1" pitchFamily="2" charset="-78"/>
              </a:rPr>
              <a:t>بنشاط الأوراق المالية، سواء كانوا متعاملين أو أشخاص مرخص لهم وممثليهم، بهدف إيجاد سوق يتسم بالعدالة والتنافسية والشفافية، ورغبةً في توفير الحماية لجمهور المتعاملين في بورصة الأوراق المالية، فإن هذه الورشة تستهدف توعية الأشخاص المرخص لهم لنشاط "وسيط أوراق مالية مسجل في بورصة الأوراق المالية" وممثليه وكذلك مسئولي المطابقة والالتزام بطرق وآلية استقبال أوامر البيع والشراء من العملاء في بورصة الأوراق المالية.</a:t>
            </a:r>
          </a:p>
          <a:p>
            <a:pPr algn="just" rtl="1" fontAlgn="base">
              <a:spcBef>
                <a:spcPct val="0"/>
              </a:spcBef>
              <a:spcAft>
                <a:spcPts val="600"/>
              </a:spcAft>
            </a:pPr>
            <a:endParaRPr lang="ar-KW" sz="2800" dirty="0">
              <a:solidFill>
                <a:schemeClr val="tx2"/>
              </a:solidFill>
              <a:latin typeface="Calibri" pitchFamily="34" charset="0"/>
            </a:endParaRPr>
          </a:p>
        </p:txBody>
      </p:sp>
      <p:sp>
        <p:nvSpPr>
          <p:cNvPr id="13"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cs typeface="mohammad bold art 1" pitchFamily="2" charset="-78"/>
              </a:rPr>
              <a:t>المقدمــــــــة</a:t>
            </a:r>
            <a:endParaRPr lang="ar-KW" sz="4000" dirty="0">
              <a:solidFill>
                <a:srgbClr val="AD8100"/>
              </a:solidFill>
            </a:endParaRPr>
          </a:p>
        </p:txBody>
      </p:sp>
      <p:cxnSp>
        <p:nvCxnSpPr>
          <p:cNvPr id="14" name="Straight Connector 13"/>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5745292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cs typeface="mohammad bold art 1" pitchFamily="2" charset="-78"/>
              </a:rPr>
              <a:t>أهداف الورشة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0" name="Content Placeholder 2"/>
          <p:cNvSpPr txBox="1">
            <a:spLocks/>
          </p:cNvSpPr>
          <p:nvPr/>
        </p:nvSpPr>
        <p:spPr>
          <a:xfrm>
            <a:off x="203200" y="2023534"/>
            <a:ext cx="11785600" cy="321451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spcBef>
                <a:spcPct val="0"/>
              </a:spcBef>
              <a:spcAft>
                <a:spcPts val="600"/>
              </a:spcAft>
            </a:pPr>
            <a:r>
              <a:rPr lang="ar-KW" sz="2800" smtClean="0">
                <a:solidFill>
                  <a:schemeClr val="tx2"/>
                </a:solidFill>
                <a:latin typeface="Calibri" pitchFamily="34" charset="0"/>
                <a:cs typeface="mohammad bold art 1" pitchFamily="2" charset="-78"/>
              </a:rPr>
              <a:t>نظراً لما يمثله نشاط وسيط أوراق مالية مسجل في بورصة الأوراق المالية من أهمية في تحقيق أهداف هيئة أسواق المال المنشودة وارتباطه المباشر مع المتعاملين في البورصة، فإن هيئة أسواق المال تهدف في هذه الورشة إلى توعية الوسطاء المسجلين وممثليهم ومسئولي المطابقة والالتزام بأهم المتطلبات والواجبات التي تنظم علاقة الوسيط المسجل بعملائه وآلية تلقي الأوامر، وذلك وفقاً للالتزامات المنصوص عليها في القانون رقم 7 لسنة 2010 بشأن إنشاء هيئة أسواق المال وتنظيم نشاط الأوراق المالية ولائحته التنفيذية وتعديلاتهما.</a:t>
            </a:r>
          </a:p>
          <a:p>
            <a:pPr algn="just" rtl="1" fontAlgn="base">
              <a:spcBef>
                <a:spcPct val="0"/>
              </a:spcBef>
              <a:spcAft>
                <a:spcPts val="600"/>
              </a:spcAft>
            </a:pPr>
            <a:endParaRPr lang="ar-KW" sz="2800" dirty="0">
              <a:solidFill>
                <a:schemeClr val="tx2"/>
              </a:solidFill>
              <a:latin typeface="Calibri" pitchFamily="34" charset="0"/>
            </a:endParaRPr>
          </a:p>
        </p:txBody>
      </p:sp>
    </p:spTree>
    <p:extLst>
      <p:ext uri="{BB962C8B-B14F-4D97-AF65-F5344CB8AC3E}">
        <p14:creationId xmlns:p14="http://schemas.microsoft.com/office/powerpoint/2010/main" val="1366147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cs typeface="mohammad bold art 1" pitchFamily="2" charset="-78"/>
              </a:rPr>
              <a:t>محتوى أعمال الورشة</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00050" lvl="1" algn="r" rtl="1" fontAlgn="base">
              <a:spcBef>
                <a:spcPct val="0"/>
              </a:spcBef>
              <a:spcAft>
                <a:spcPts val="600"/>
              </a:spcAft>
            </a:pPr>
            <a:r>
              <a:rPr lang="ar-KW" b="1" u="sng" dirty="0" smtClean="0">
                <a:solidFill>
                  <a:srgbClr val="AD8100"/>
                </a:solidFill>
                <a:latin typeface="Calibri" pitchFamily="34" charset="0"/>
                <a:cs typeface="mohammad bold art 1" pitchFamily="2" charset="-78"/>
              </a:rPr>
              <a:t>محتوى ورشة العمل:</a:t>
            </a:r>
            <a:endParaRPr lang="en-US" b="1" u="sng" dirty="0" smtClean="0">
              <a:solidFill>
                <a:srgbClr val="AD8100"/>
              </a:solidFill>
              <a:latin typeface="Calibri" pitchFamily="34" charset="0"/>
              <a:cs typeface="mohammad bold art 1" pitchFamily="2" charset="-78"/>
            </a:endParaRPr>
          </a:p>
          <a:p>
            <a:pPr algn="r" rtl="1" fontAlgn="base">
              <a:spcBef>
                <a:spcPct val="0"/>
              </a:spcBef>
              <a:spcAft>
                <a:spcPts val="600"/>
              </a:spcAft>
            </a:pPr>
            <a:endParaRPr lang="ar-KW" sz="1200" dirty="0" smtClean="0">
              <a:solidFill>
                <a:schemeClr val="tx2"/>
              </a:solidFill>
              <a:latin typeface="Calibri" pitchFamily="34" charset="0"/>
              <a:cs typeface="mohammad bold art 1" pitchFamily="2" charset="-78"/>
            </a:endParaRPr>
          </a:p>
          <a:p>
            <a:pPr marL="1314450" lvl="2" indent="-514350" algn="just"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التعريف</a:t>
            </a:r>
            <a:r>
              <a:rPr lang="ar-KW" sz="2800" dirty="0" smtClean="0">
                <a:solidFill>
                  <a:srgbClr val="FF0000"/>
                </a:solidFill>
                <a:latin typeface="Calibri" pitchFamily="34" charset="0"/>
                <a:cs typeface="mohammad bold art 1" pitchFamily="2" charset="-78"/>
              </a:rPr>
              <a:t> </a:t>
            </a:r>
            <a:r>
              <a:rPr lang="ar-KW" sz="2800" dirty="0" smtClean="0">
                <a:solidFill>
                  <a:schemeClr val="tx2"/>
                </a:solidFill>
                <a:latin typeface="Calibri" pitchFamily="34" charset="0"/>
                <a:cs typeface="mohammad bold art 1" pitchFamily="2" charset="-78"/>
              </a:rPr>
              <a:t>بدور وسيط أوراق مالية مسجل.</a:t>
            </a:r>
          </a:p>
          <a:p>
            <a:pPr marL="1314450" lvl="2" indent="-514350" algn="just" rtl="1" fontAlgn="base">
              <a:spcBef>
                <a:spcPct val="0"/>
              </a:spcBef>
              <a:spcAft>
                <a:spcPts val="600"/>
              </a:spcAft>
              <a:buFont typeface="+mj-lt"/>
              <a:buAutoNum type="arabicParenR"/>
            </a:pPr>
            <a:endParaRPr lang="ar-KW" dirty="0" smtClean="0">
              <a:solidFill>
                <a:schemeClr val="tx2"/>
              </a:solidFill>
              <a:latin typeface="Calibri" pitchFamily="34" charset="0"/>
              <a:cs typeface="mohammad bold art 1" pitchFamily="2" charset="-78"/>
            </a:endParaRPr>
          </a:p>
          <a:p>
            <a:pPr marL="1314450" lvl="2" indent="-514350" algn="just"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علاقة الوسيط المسجل مع العميل.</a:t>
            </a:r>
          </a:p>
          <a:p>
            <a:pPr marL="1314450" lvl="2" indent="-514350" algn="just" rtl="1" fontAlgn="base">
              <a:spcBef>
                <a:spcPct val="0"/>
              </a:spcBef>
              <a:spcAft>
                <a:spcPts val="600"/>
              </a:spcAft>
              <a:buFont typeface="+mj-lt"/>
              <a:buAutoNum type="arabicParenR"/>
            </a:pPr>
            <a:endParaRPr lang="ar-KW" dirty="0" smtClean="0">
              <a:solidFill>
                <a:schemeClr val="tx2"/>
              </a:solidFill>
              <a:latin typeface="Calibri" pitchFamily="34" charset="0"/>
              <a:cs typeface="mohammad bold art 1" pitchFamily="2" charset="-78"/>
            </a:endParaRPr>
          </a:p>
          <a:p>
            <a:pPr marL="1314450" lvl="2" indent="-514350" algn="just"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وسائل تلقي الأوامر من العملاء.</a:t>
            </a:r>
          </a:p>
          <a:p>
            <a:pPr marL="1314450" lvl="2" indent="-514350" algn="just" rtl="1" fontAlgn="base">
              <a:spcBef>
                <a:spcPct val="0"/>
              </a:spcBef>
              <a:spcAft>
                <a:spcPts val="600"/>
              </a:spcAft>
              <a:buFont typeface="+mj-lt"/>
              <a:buAutoNum type="arabicParenR"/>
            </a:pPr>
            <a:endParaRPr lang="ar-KW" dirty="0" smtClean="0">
              <a:solidFill>
                <a:schemeClr val="tx2"/>
              </a:solidFill>
              <a:latin typeface="Calibri" pitchFamily="34" charset="0"/>
              <a:cs typeface="mohammad bold art 1" pitchFamily="2" charset="-78"/>
            </a:endParaRPr>
          </a:p>
          <a:p>
            <a:pPr marL="1314450" lvl="2" indent="-514350" algn="just"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متطلبات عامة حول وسائل تلقي الأوامر.</a:t>
            </a:r>
          </a:p>
          <a:p>
            <a:pPr marL="1314450" lvl="2" indent="-514350" algn="just" rtl="1" fontAlgn="base">
              <a:spcBef>
                <a:spcPct val="0"/>
              </a:spcBef>
              <a:spcAft>
                <a:spcPts val="600"/>
              </a:spcAft>
              <a:buFont typeface="+mj-lt"/>
              <a:buAutoNum type="arabicParenR"/>
            </a:pPr>
            <a:endParaRPr lang="ar-KW" dirty="0" smtClean="0">
              <a:solidFill>
                <a:schemeClr val="tx2"/>
              </a:solidFill>
              <a:latin typeface="Calibri" pitchFamily="34" charset="0"/>
              <a:cs typeface="mohammad bold art 1" pitchFamily="2" charset="-78"/>
            </a:endParaRPr>
          </a:p>
          <a:p>
            <a:pPr marL="1314450" lvl="2" indent="-514350" algn="just" rtl="1" fontAlgn="base">
              <a:spcBef>
                <a:spcPct val="0"/>
              </a:spcBef>
              <a:spcAft>
                <a:spcPts val="600"/>
              </a:spcAft>
              <a:buFont typeface="+mj-lt"/>
              <a:buAutoNum type="arabicParenR"/>
            </a:pPr>
            <a:r>
              <a:rPr lang="ar-KW" sz="2800" dirty="0" smtClean="0">
                <a:solidFill>
                  <a:schemeClr val="tx2"/>
                </a:solidFill>
                <a:latin typeface="Calibri" pitchFamily="34" charset="0"/>
                <a:cs typeface="mohammad bold art 1" pitchFamily="2" charset="-78"/>
              </a:rPr>
              <a:t>التعامل مع المحادثات الهاتفية.</a:t>
            </a:r>
          </a:p>
          <a:p>
            <a:pPr marL="800100" lvl="2" algn="just" rtl="1" fontAlgn="base">
              <a:spcBef>
                <a:spcPct val="0"/>
              </a:spcBef>
              <a:spcAft>
                <a:spcPts val="600"/>
              </a:spcAft>
            </a:pPr>
            <a:endParaRPr lang="ar-KW" dirty="0" smtClean="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072162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additive="base">
                                        <p:cTn id="2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additive="base">
                                        <p:cTn id="2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xEl>
                                              <p:pRg st="8" end="8"/>
                                            </p:txEl>
                                          </p:spTgt>
                                        </p:tgtEl>
                                        <p:attrNameLst>
                                          <p:attrName>style.visibility</p:attrName>
                                        </p:attrNameLst>
                                      </p:cBhvr>
                                      <p:to>
                                        <p:strVal val="visible"/>
                                      </p:to>
                                    </p:set>
                                    <p:anim calcmode="lin" valueType="num">
                                      <p:cBhvr additive="base">
                                        <p:cTn id="33"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10" end="10"/>
                                            </p:txEl>
                                          </p:spTgt>
                                        </p:tgtEl>
                                        <p:attrNameLst>
                                          <p:attrName>style.visibility</p:attrName>
                                        </p:attrNameLst>
                                      </p:cBhvr>
                                      <p:to>
                                        <p:strVal val="visible"/>
                                      </p:to>
                                    </p:set>
                                    <p:anim calcmode="lin" valueType="num">
                                      <p:cBhvr additive="base">
                                        <p:cTn id="39"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التعريف </a:t>
            </a:r>
            <a:r>
              <a:rPr lang="ar-KW" sz="4000" b="1" dirty="0" smtClean="0">
                <a:solidFill>
                  <a:srgbClr val="AD8100"/>
                </a:solidFill>
                <a:latin typeface="Calibri" pitchFamily="34" charset="0"/>
                <a:cs typeface="mohammad bold art 1" pitchFamily="2" charset="-78"/>
              </a:rPr>
              <a:t>بدور </a:t>
            </a:r>
            <a:r>
              <a:rPr lang="ar-KW" sz="4000" dirty="0" smtClean="0">
                <a:solidFill>
                  <a:srgbClr val="AD8100"/>
                </a:solidFill>
                <a:latin typeface="Calibri" pitchFamily="34" charset="0"/>
                <a:cs typeface="mohammad bold art 1" pitchFamily="2" charset="-78"/>
              </a:rPr>
              <a:t>وسيط </a:t>
            </a:r>
            <a:r>
              <a:rPr lang="ar-KW" sz="4000" dirty="0">
                <a:solidFill>
                  <a:srgbClr val="AD8100"/>
                </a:solidFill>
                <a:latin typeface="Calibri" pitchFamily="34" charset="0"/>
                <a:cs typeface="mohammad bold art 1" pitchFamily="2" charset="-78"/>
              </a:rPr>
              <a:t>أوراق مالية مسجل</a:t>
            </a:r>
            <a:endParaRPr lang="ar-KW" sz="4000" dirty="0">
              <a:solidFill>
                <a:srgbClr val="AD8100"/>
              </a:solidFill>
            </a:endParaRPr>
          </a:p>
        </p:txBody>
      </p:sp>
      <p:cxnSp>
        <p:nvCxnSpPr>
          <p:cNvPr id="13" name="Straight Connector 12"/>
          <p:cNvCxnSpPr/>
          <p:nvPr/>
        </p:nvCxnSpPr>
        <p:spPr>
          <a:xfrm>
            <a:off x="2094089" y="1473200"/>
            <a:ext cx="7862711" cy="1"/>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0" name="Content Placeholder 2"/>
          <p:cNvSpPr txBox="1">
            <a:spLocks/>
          </p:cNvSpPr>
          <p:nvPr/>
        </p:nvSpPr>
        <p:spPr>
          <a:xfrm>
            <a:off x="203200" y="2023534"/>
            <a:ext cx="11785600" cy="832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fontAlgn="base">
              <a:lnSpc>
                <a:spcPct val="150000"/>
              </a:lnSpc>
              <a:spcBef>
                <a:spcPct val="0"/>
              </a:spcBef>
              <a:spcAft>
                <a:spcPts val="600"/>
              </a:spcAft>
            </a:pPr>
            <a:r>
              <a:rPr lang="ar-KW" sz="2800" b="1" dirty="0" smtClean="0">
                <a:solidFill>
                  <a:schemeClr val="tx2"/>
                </a:solidFill>
                <a:latin typeface="Calibri" pitchFamily="34" charset="0"/>
                <a:cs typeface="mohammad bold art 1" pitchFamily="2" charset="-78"/>
              </a:rPr>
              <a:t>يتلخص دور وسيط الأوراق المالية المسجل في بورصة الأوراق المالية بالآتي:</a:t>
            </a:r>
            <a:endParaRPr lang="ar-KW" sz="2800" b="1" dirty="0">
              <a:solidFill>
                <a:schemeClr val="tx2"/>
              </a:solidFill>
              <a:latin typeface="Calibri" pitchFamily="34" charset="0"/>
              <a:cs typeface="mohammad bold art 1" pitchFamily="2" charset="-78"/>
            </a:endParaRPr>
          </a:p>
        </p:txBody>
      </p:sp>
      <p:graphicFrame>
        <p:nvGraphicFramePr>
          <p:cNvPr id="11" name="Diagram 10"/>
          <p:cNvGraphicFramePr/>
          <p:nvPr>
            <p:extLst>
              <p:ext uri="{D42A27DB-BD31-4B8C-83A1-F6EECF244321}">
                <p14:modId xmlns:p14="http://schemas.microsoft.com/office/powerpoint/2010/main" val="2747052114"/>
              </p:ext>
            </p:extLst>
          </p:nvPr>
        </p:nvGraphicFramePr>
        <p:xfrm>
          <a:off x="1991373" y="2966242"/>
          <a:ext cx="7850832"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8620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6107289" y="1938867"/>
            <a:ext cx="5339644" cy="25541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sz="2000" b="1" dirty="0" smtClean="0">
                <a:solidFill>
                  <a:schemeClr val="tx2"/>
                </a:solidFill>
                <a:latin typeface="Calibri" pitchFamily="34" charset="0"/>
                <a:cs typeface="mohammad bold art 1" pitchFamily="2" charset="-78"/>
              </a:rPr>
              <a:t>أن اللائحة التنفيذية لقانون إنشاء الهيئة قد ألزمت جميع الأشخاص المرخص لهم والذي من بينهم وسيط الأوراق المالية المسجل في البورصة بعدة التزامات وإجراءات تنظم علاقة الشخص المرخص له مع عملائه، وعلى وجه الخصوص الجوانب التالية:</a:t>
            </a:r>
          </a:p>
          <a:p>
            <a:pPr algn="just" rtl="1" fontAlgn="base">
              <a:lnSpc>
                <a:spcPct val="150000"/>
              </a:lnSpc>
              <a:spcBef>
                <a:spcPct val="0"/>
              </a:spcBef>
              <a:spcAft>
                <a:spcPts val="600"/>
              </a:spcAft>
            </a:pPr>
            <a:endParaRPr lang="ar-KW" sz="1400" b="1" dirty="0">
              <a:solidFill>
                <a:srgbClr val="FF0000"/>
              </a:solidFill>
              <a:latin typeface="Calibri" pitchFamily="34" charset="0"/>
              <a:cs typeface="mohammad bold art 1" pitchFamily="2" charset="-78"/>
            </a:endParaRPr>
          </a:p>
        </p:txBody>
      </p:sp>
      <p:graphicFrame>
        <p:nvGraphicFramePr>
          <p:cNvPr id="11" name="Diagram 10"/>
          <p:cNvGraphicFramePr/>
          <p:nvPr>
            <p:extLst>
              <p:ext uri="{D42A27DB-BD31-4B8C-83A1-F6EECF244321}">
                <p14:modId xmlns:p14="http://schemas.microsoft.com/office/powerpoint/2010/main" val="327471148"/>
              </p:ext>
            </p:extLst>
          </p:nvPr>
        </p:nvGraphicFramePr>
        <p:xfrm>
          <a:off x="1356486" y="1609127"/>
          <a:ext cx="4536504"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96488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arn(inVertic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u="sng" dirty="0">
                <a:solidFill>
                  <a:srgbClr val="AD8100"/>
                </a:solidFill>
                <a:latin typeface="Calibri" pitchFamily="34" charset="0"/>
                <a:cs typeface="mohammad bold art 1" pitchFamily="2" charset="-78"/>
              </a:rPr>
              <a:t>أولاً: </a:t>
            </a:r>
            <a:r>
              <a:rPr lang="ar-KW" b="1" u="sng" dirty="0" smtClean="0">
                <a:solidFill>
                  <a:srgbClr val="AD8100"/>
                </a:solidFill>
                <a:latin typeface="Calibri" pitchFamily="34" charset="0"/>
                <a:cs typeface="mohammad bold art 1" pitchFamily="2" charset="-78"/>
              </a:rPr>
              <a:t>العقد</a:t>
            </a:r>
            <a:endParaRPr lang="ar-KW" sz="1200" dirty="0" smtClean="0">
              <a:solidFill>
                <a:srgbClr val="AD8100"/>
              </a:solidFill>
              <a:latin typeface="Calibri" pitchFamily="34" charset="0"/>
              <a:cs typeface="mohammad bold art 1" pitchFamily="2" charset="-78"/>
            </a:endParaRPr>
          </a:p>
          <a:p>
            <a:pPr marL="400050" lvl="1" algn="just" rtl="1" fontAlgn="base">
              <a:lnSpc>
                <a:spcPct val="150000"/>
              </a:lnSpc>
              <a:spcBef>
                <a:spcPct val="0"/>
              </a:spcBef>
              <a:spcAft>
                <a:spcPts val="600"/>
              </a:spcAft>
            </a:pPr>
            <a:r>
              <a:rPr lang="ar-KW" sz="1750" dirty="0">
                <a:solidFill>
                  <a:schemeClr val="tx2"/>
                </a:solidFill>
                <a:latin typeface="Calibri" pitchFamily="34" charset="0"/>
                <a:cs typeface="mohammad bold art 1" pitchFamily="2" charset="-78"/>
              </a:rPr>
              <a:t>يلتزم الوسيط المسجل بأن يبرم اتفاقية مع جميع عملائه قبل البدء بتقديم أية خدمات إليهم، حيث يجب أن تكون الاتفاقية مع العميل واضحة وشاملة، على أن تتضمن على وجه الخصوص ما يلي:</a:t>
            </a:r>
          </a:p>
          <a:p>
            <a:pPr lvl="1" indent="-342900" algn="just" rtl="1" fontAlgn="base">
              <a:lnSpc>
                <a:spcPct val="150000"/>
              </a:lnSpc>
              <a:spcBef>
                <a:spcPct val="0"/>
              </a:spcBef>
              <a:spcAft>
                <a:spcPts val="600"/>
              </a:spcAft>
              <a:buFont typeface="Wingdings" panose="05000000000000000000" pitchFamily="2" charset="2"/>
              <a:buChar char="§"/>
            </a:pPr>
            <a:r>
              <a:rPr lang="ar-KW" sz="1750" dirty="0">
                <a:solidFill>
                  <a:schemeClr val="tx2"/>
                </a:solidFill>
                <a:latin typeface="Calibri" pitchFamily="34" charset="0"/>
                <a:cs typeface="mohammad bold art 1" pitchFamily="2" charset="-78"/>
              </a:rPr>
              <a:t>التعريف بالخدمات المقدمة.</a:t>
            </a:r>
          </a:p>
          <a:p>
            <a:pPr lvl="1" indent="-342900" algn="just" rtl="1" fontAlgn="base">
              <a:lnSpc>
                <a:spcPct val="150000"/>
              </a:lnSpc>
              <a:spcBef>
                <a:spcPct val="0"/>
              </a:spcBef>
              <a:spcAft>
                <a:spcPts val="600"/>
              </a:spcAft>
              <a:buFont typeface="Wingdings" panose="05000000000000000000" pitchFamily="2" charset="2"/>
              <a:buChar char="§"/>
            </a:pPr>
            <a:r>
              <a:rPr lang="ar-KW" sz="1750" dirty="0">
                <a:solidFill>
                  <a:schemeClr val="tx2"/>
                </a:solidFill>
                <a:latin typeface="Calibri" pitchFamily="34" charset="0"/>
                <a:cs typeface="mohammad bold art 1" pitchFamily="2" charset="-78"/>
              </a:rPr>
              <a:t>الشروط والالتزامات المتبادلة بين الأطراف.</a:t>
            </a:r>
          </a:p>
          <a:p>
            <a:pPr lvl="1" indent="-342900" algn="just" rtl="1" fontAlgn="base">
              <a:lnSpc>
                <a:spcPct val="150000"/>
              </a:lnSpc>
              <a:spcBef>
                <a:spcPct val="0"/>
              </a:spcBef>
              <a:spcAft>
                <a:spcPts val="600"/>
              </a:spcAft>
              <a:buFont typeface="Wingdings" panose="05000000000000000000" pitchFamily="2" charset="2"/>
              <a:buChar char="§"/>
            </a:pPr>
            <a:r>
              <a:rPr lang="ar-KW" sz="1750" dirty="0">
                <a:solidFill>
                  <a:schemeClr val="tx2"/>
                </a:solidFill>
                <a:latin typeface="Calibri" pitchFamily="34" charset="0"/>
                <a:cs typeface="mohammad bold art 1" pitchFamily="2" charset="-78"/>
              </a:rPr>
              <a:t>الإجراءات المتبعة في حال حدوث خطأ في تنفيذ أوامر العميل، وكيفية معالجتها.</a:t>
            </a:r>
          </a:p>
          <a:p>
            <a:pPr lvl="1" indent="-342900" algn="just" rtl="1" fontAlgn="base">
              <a:lnSpc>
                <a:spcPct val="150000"/>
              </a:lnSpc>
              <a:spcBef>
                <a:spcPct val="0"/>
              </a:spcBef>
              <a:spcAft>
                <a:spcPts val="600"/>
              </a:spcAft>
              <a:buFont typeface="Wingdings" panose="05000000000000000000" pitchFamily="2" charset="2"/>
              <a:buChar char="§"/>
            </a:pPr>
            <a:r>
              <a:rPr lang="ar-KW" sz="1750" dirty="0">
                <a:solidFill>
                  <a:schemeClr val="tx2"/>
                </a:solidFill>
                <a:latin typeface="Calibri" pitchFamily="34" charset="0"/>
                <a:cs typeface="mohammad bold art 1" pitchFamily="2" charset="-78"/>
              </a:rPr>
              <a:t>صلاحية العقد، وطريقة تجديده.</a:t>
            </a:r>
          </a:p>
          <a:p>
            <a:pPr lvl="1" indent="-342900" algn="just" rtl="1" fontAlgn="base">
              <a:lnSpc>
                <a:spcPct val="150000"/>
              </a:lnSpc>
              <a:spcBef>
                <a:spcPct val="0"/>
              </a:spcBef>
              <a:spcAft>
                <a:spcPts val="600"/>
              </a:spcAft>
              <a:buFont typeface="Wingdings" panose="05000000000000000000" pitchFamily="2" charset="2"/>
              <a:buChar char="§"/>
            </a:pPr>
            <a:r>
              <a:rPr lang="ar-KW" sz="1750" dirty="0">
                <a:solidFill>
                  <a:schemeClr val="tx2"/>
                </a:solidFill>
                <a:latin typeface="Calibri" pitchFamily="34" charset="0"/>
                <a:cs typeface="mohammad bold art 1" pitchFamily="2" charset="-78"/>
              </a:rPr>
              <a:t>النص في العقد على أن كافة الأوامر الصادرة من العميل مسجلة ومحفوظة وقابلة للاسترجاع.</a:t>
            </a:r>
          </a:p>
          <a:p>
            <a:pPr marL="800100" lvl="2" algn="just" rtl="1" fontAlgn="base">
              <a:spcBef>
                <a:spcPct val="0"/>
              </a:spcBef>
              <a:spcAft>
                <a:spcPts val="600"/>
              </a:spcAft>
            </a:pPr>
            <a:endParaRPr lang="ar-KW" dirty="0" smtClean="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221893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u="sng" dirty="0">
                <a:solidFill>
                  <a:srgbClr val="AD8100"/>
                </a:solidFill>
                <a:latin typeface="Calibri" pitchFamily="34" charset="0"/>
                <a:cs typeface="mohammad bold art 1" pitchFamily="2" charset="-78"/>
              </a:rPr>
              <a:t>ثانياً: معرفة العميل</a:t>
            </a:r>
          </a:p>
          <a:p>
            <a:pPr lvl="1" indent="-342900"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يلتزم الوسيط المسجل بإعداد نموذج "معرفة العميل" متضمناً جميع البيانات والمعلومات المطلوبة كحد أدنى وفقاً لأحكام اللائحة التنفيذية.</a:t>
            </a:r>
          </a:p>
          <a:p>
            <a:pPr lvl="1" indent="-342900"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يجب على الوسيط المسجل اتخاذ جميع الإجراءات اللازمة للحصول على البيانات الصحيحة والكاملة عن العميل قبل قبول التعامل معه. </a:t>
            </a:r>
          </a:p>
          <a:p>
            <a:pPr lvl="1" indent="-342900"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يلتزم الوسيط المسجل بتحديث البيانات والمعلومات المتعلقة بالعملاء بشكل دوري ومستمر، وإجراء مراجعة دورية ومستمرة عليها حسب الحاجة عند حدوث حالات تستدعي التحديث</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8243050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56486" y="5928551"/>
            <a:ext cx="9644305" cy="57580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ar-KW" sz="1200" dirty="0">
                <a:solidFill>
                  <a:schemeClr val="tx2">
                    <a:lumMod val="75000"/>
                  </a:schemeClr>
                </a:solidFill>
                <a:cs typeface="mohammad bold art 1" pitchFamily="2" charset="-78"/>
              </a:rPr>
              <a:t>إدارة متابعة عمليات الأسواق - 22 أبريل 2019</a:t>
            </a:r>
            <a:endParaRPr lang="ar-KW" sz="1050" dirty="0">
              <a:solidFill>
                <a:schemeClr val="tx2">
                  <a:lumMod val="75000"/>
                </a:schemeClr>
              </a:solidFill>
              <a:cs typeface="mohammad bold art 1" pitchFamily="2" charset="-78"/>
            </a:endParaRPr>
          </a:p>
        </p:txBody>
      </p:sp>
      <p:sp>
        <p:nvSpPr>
          <p:cNvPr id="6" name="Subtitle 5"/>
          <p:cNvSpPr>
            <a:spLocks noGrp="1"/>
          </p:cNvSpPr>
          <p:nvPr>
            <p:ph type="subTitle" idx="1"/>
          </p:nvPr>
        </p:nvSpPr>
        <p:spPr>
          <a:xfrm>
            <a:off x="1518667" y="782148"/>
            <a:ext cx="9144000" cy="944331"/>
          </a:xfrm>
        </p:spPr>
        <p:txBody>
          <a:bodyPr>
            <a:normAutofit/>
          </a:bodyPr>
          <a:lstStyle/>
          <a:p>
            <a:pPr lvl="0" rtl="1" fontAlgn="base">
              <a:spcBef>
                <a:spcPct val="0"/>
              </a:spcBef>
              <a:spcAft>
                <a:spcPts val="600"/>
              </a:spcAft>
            </a:pPr>
            <a:r>
              <a:rPr lang="ar-KW" sz="4000" b="1" dirty="0">
                <a:solidFill>
                  <a:srgbClr val="AD8100"/>
                </a:solidFill>
                <a:latin typeface="Calibri" pitchFamily="34" charset="0"/>
                <a:cs typeface="mohammad bold art 1" pitchFamily="2" charset="-78"/>
              </a:rPr>
              <a:t>علاقة الوسيط المسجل مع العميل</a:t>
            </a:r>
            <a:endParaRPr lang="ar-KW" sz="4000" dirty="0">
              <a:solidFill>
                <a:srgbClr val="AD8100"/>
              </a:solidFill>
            </a:endParaRPr>
          </a:p>
        </p:txBody>
      </p:sp>
      <p:cxnSp>
        <p:nvCxnSpPr>
          <p:cNvPr id="13" name="Straight Connector 12"/>
          <p:cNvCxnSpPr/>
          <p:nvPr/>
        </p:nvCxnSpPr>
        <p:spPr>
          <a:xfrm>
            <a:off x="2808492" y="1474277"/>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cxnSp>
        <p:nvCxnSpPr>
          <p:cNvPr id="9" name="Straight Connector 8"/>
          <p:cNvCxnSpPr/>
          <p:nvPr/>
        </p:nvCxnSpPr>
        <p:spPr>
          <a:xfrm>
            <a:off x="-10666" y="782148"/>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7" name="Content Placeholder 2"/>
          <p:cNvSpPr txBox="1">
            <a:spLocks/>
          </p:cNvSpPr>
          <p:nvPr/>
        </p:nvSpPr>
        <p:spPr>
          <a:xfrm>
            <a:off x="533400" y="1600200"/>
            <a:ext cx="11551356" cy="32596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fontAlgn="base">
              <a:lnSpc>
                <a:spcPct val="150000"/>
              </a:lnSpc>
              <a:spcBef>
                <a:spcPct val="0"/>
              </a:spcBef>
              <a:spcAft>
                <a:spcPts val="600"/>
              </a:spcAft>
            </a:pPr>
            <a:r>
              <a:rPr lang="ar-KW" b="1" u="sng" dirty="0">
                <a:solidFill>
                  <a:srgbClr val="AD8100"/>
                </a:solidFill>
                <a:latin typeface="Calibri" pitchFamily="34" charset="0"/>
                <a:cs typeface="mohammad bold art 1" pitchFamily="2" charset="-78"/>
              </a:rPr>
              <a:t>ثالثاً: التفويض</a:t>
            </a:r>
          </a:p>
          <a:p>
            <a:pPr marL="400050" lvl="1" algn="just" rtl="1" fontAlgn="base">
              <a:lnSpc>
                <a:spcPct val="150000"/>
              </a:lnSpc>
              <a:spcBef>
                <a:spcPct val="0"/>
              </a:spcBef>
              <a:spcAft>
                <a:spcPts val="600"/>
              </a:spcAft>
            </a:pPr>
            <a:r>
              <a:rPr lang="ar-KW" sz="1800" dirty="0">
                <a:solidFill>
                  <a:schemeClr val="tx2"/>
                </a:solidFill>
                <a:latin typeface="Calibri" pitchFamily="34" charset="0"/>
                <a:cs typeface="mohammad bold art 1" pitchFamily="2" charset="-78"/>
              </a:rPr>
              <a:t>يقوم كل عميل بإدارة حسابه لدى الوسيط المسجل، ويمكن له أن يقوم بتفويض شخص آخر للتداول في الأوراق المالية نيابة عنه وفقاً للنظم والإجراءات المنصوص عليها في اللائحة التنفيذية، وللوسيط المسجل دور مهم في إجراءات عملية التفويض، والتي تتلخص بالآتي: </a:t>
            </a:r>
          </a:p>
          <a:p>
            <a:pPr lvl="1" indent="-342900" algn="just" rtl="1" fontAlgn="base">
              <a:lnSpc>
                <a:spcPct val="150000"/>
              </a:lnSpc>
              <a:spcBef>
                <a:spcPct val="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دور الوسيط المسجل في إصدار التفويض لاعتماده من وكالة المقاصة.</a:t>
            </a:r>
          </a:p>
          <a:p>
            <a:pPr lvl="1" indent="-342900" algn="just" rtl="1" fontAlgn="base">
              <a:lnSpc>
                <a:spcPct val="150000"/>
              </a:lnSpc>
              <a:spcBef>
                <a:spcPct val="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التزامات الوسيط المسجل بعملية التفويض.</a:t>
            </a:r>
            <a:endParaRPr lang="ar-KW" sz="1800"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354672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p15:prstTrans prst="drape"/>
      </p:transition>
    </mc:Choice>
    <mc:Fallback xmlns="">
      <p:transition spd="slow" advClick="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1289</TotalTime>
  <Words>1272</Words>
  <Application>Microsoft Office PowerPoint</Application>
  <PresentationFormat>Widescreen</PresentationFormat>
  <Paragraphs>113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mohammad bold art 1</vt:lpstr>
      <vt:lpstr>Times New Roman</vt:lpstr>
      <vt:lpstr>Wingdings</vt:lpstr>
      <vt:lpstr>Office Theme</vt:lpstr>
      <vt:lpstr>ورشة عمل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Ohoud Alajmi</dc:creator>
  <cp:lastModifiedBy>Ohoud Alajmi</cp:lastModifiedBy>
  <cp:revision>52</cp:revision>
  <dcterms:created xsi:type="dcterms:W3CDTF">2019-01-07T08:24:41Z</dcterms:created>
  <dcterms:modified xsi:type="dcterms:W3CDTF">2019-04-21T08:45:32Z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27ed25f6-1ecb-41a1-855f-837d166c808b</vt:lpwstr>
  </property>
</Properties>
</file>